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7" r:id="rId1"/>
    <p:sldMasterId id="2147483668" r:id="rId2"/>
    <p:sldMasterId id="2147483669" r:id="rId3"/>
  </p:sldMasterIdLst>
  <p:notesMasterIdLst>
    <p:notesMasterId r:id="rId18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emma Goldenberg" initials="" lastIdx="1" clrIdx="0"/>
  <p:cmAuthor id="1" name="Hannah Tyreman" initials="" lastIdx="1" clrIdx="1"/>
  <p:cmAuthor id="2" name="Cat Scutt" initials="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86"/>
  </p:normalViewPr>
  <p:slideViewPr>
    <p:cSldViewPr snapToGrid="0">
      <p:cViewPr varScale="1">
        <p:scale>
          <a:sx n="102" d="100"/>
          <a:sy n="102" d="100"/>
        </p:scale>
        <p:origin x="19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5-15T14:13:43.903" idx="1">
    <p:pos x="180" y="80"/>
    <p:text>I agree - showing the alternative viewpoint is important. I've hunted around for anything else that might exist. I found one by Greg Ashman which wasn't better (probably worse). There is this? https://julietgreen.wordpress.com/2015/03/07/can-we-ditch-building-learning-power-now/</p:text>
  </p:cm>
  <p:cm authorId="0" dt="2018-05-25T11:51:48.545" idx="1">
    <p:pos x="180" y="80"/>
    <p:text>Unsure whether to include the snake oil blog? It is just a personal view, without evidence to back it up - however, I do want to include some critque for balance?</p:text>
  </p:cm>
  <p:cm authorId="2" dt="2018-05-25T11:51:48.545" idx="1">
    <p:pos x="180" y="80"/>
    <p:text>Yes I think replace the teaching battleground one with Juliet Green's - Andrew Old's one is just unpleasant, sarcastic and sweary. Juliet is a member, too :)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a8d187002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g3a8d18700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a8d187002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3a8d187002_0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g3a8d187002_0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a8d18700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3a8d187002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g3a8d187002_0_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8bb1e6fd1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g38bb1e6fd1_1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g38bb1e6fd1_1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8ca3502c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8ca3502c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g38ca3502ca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8ca3502ca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8ca3502ca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g38ca3502ca_0_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6" name="Google Shape;86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2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5" name="Google Shape;105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2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2" name="Google Shape;112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Google Shape;115;p22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9" name="Google Shape;119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0" name="Google Shape;60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3" name="Google Shape;93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julietgreen.wordpress.com/2015/03/07/can-we-ditch-building-learning-power-now/" TargetMode="External"/><Relationship Id="rId3" Type="http://schemas.openxmlformats.org/officeDocument/2006/relationships/hyperlink" Target="https://cambridge-community.org.uk/professional-development/gswmeta/index.html" TargetMode="External"/><Relationship Id="rId7" Type="http://schemas.openxmlformats.org/officeDocument/2006/relationships/hyperlink" Target="http://learningpowerkids.com/learning-power-approach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www.buildinglearningpower.com/" TargetMode="External"/><Relationship Id="rId5" Type="http://schemas.openxmlformats.org/officeDocument/2006/relationships/hyperlink" Target="https://educationendowmentfoundation.org.uk/evidence-summaries/teaching-learning-toolkit/meta-cognition-and-self-regulation/" TargetMode="External"/><Relationship Id="rId4" Type="http://schemas.openxmlformats.org/officeDocument/2006/relationships/hyperlink" Target="https://www.buildinglearningpower.com/2018/05/creating-metacognitive-classroom-cultures/?inf_contact_key=c39989dfce2e314ba242202e8d52c9a5d5d064261767a9c66bb0ba617b081fa2" TargetMode="External"/><Relationship Id="rId9" Type="http://schemas.openxmlformats.org/officeDocument/2006/relationships/comments" Target="../comments/commen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embers.chartered.college/ebsco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3"/>
          <p:cNvPicPr preferRelativeResize="0"/>
          <p:nvPr/>
        </p:nvPicPr>
        <p:blipFill rotWithShape="1">
          <a:blip r:embed="rId3">
            <a:alphaModFix amt="48000"/>
          </a:blip>
          <a:srcRect l="1737" r="9593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14525" y="1175"/>
            <a:ext cx="1829481" cy="182948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3"/>
          <p:cNvSpPr txBox="1"/>
          <p:nvPr/>
        </p:nvSpPr>
        <p:spPr>
          <a:xfrm>
            <a:off x="0" y="1283475"/>
            <a:ext cx="9144000" cy="47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GB" sz="72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Developing Effective Learners </a:t>
            </a:r>
            <a:endParaRPr sz="7200" b="1" i="0" u="none" strike="noStrike" cap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GB" sz="48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CPD Pack</a:t>
            </a:r>
            <a:endParaRPr sz="4800" b="1" i="0" u="none" strike="noStrike" cap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1" i="0" u="none" strike="noStrike" cap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GB" sz="30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Issue </a:t>
            </a:r>
            <a:r>
              <a:rPr lang="en-GB" sz="30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3</a:t>
            </a:r>
            <a:r>
              <a:rPr lang="en-GB" sz="30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 - Impact - Developing Effective </a:t>
            </a:r>
            <a:r>
              <a:rPr lang="en-GB" sz="30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Learners</a:t>
            </a:r>
            <a:endParaRPr sz="1400" b="0" i="0" u="none" strike="noStrike" cap="none">
              <a:solidFill>
                <a:srgbClr val="25346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2"/>
          <p:cNvSpPr txBox="1">
            <a:spLocks noGrp="1"/>
          </p:cNvSpPr>
          <p:nvPr>
            <p:ph type="title"/>
          </p:nvPr>
        </p:nvSpPr>
        <p:spPr>
          <a:xfrm>
            <a:off x="544760" y="239291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GB"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Learning to Learn</a:t>
            </a:r>
            <a:endParaRPr sz="44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5" name="Google Shape;225;p32"/>
          <p:cNvSpPr txBox="1"/>
          <p:nvPr/>
        </p:nvSpPr>
        <p:spPr>
          <a:xfrm>
            <a:off x="345025" y="1539798"/>
            <a:ext cx="8733000" cy="43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200" b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Read the </a:t>
            </a:r>
            <a:r>
              <a:rPr lang="en-GB" sz="2200" b="0" i="1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Impact</a:t>
            </a:r>
            <a:r>
              <a:rPr lang="en-GB" sz="2200" b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article ‘</a:t>
            </a:r>
            <a:r>
              <a:rPr lang="en-GB" sz="22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Making sense of metacognition’, written by Alex Quigley and Eleanor Stringer.</a:t>
            </a:r>
            <a:endParaRPr sz="22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500" i="1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endParaRPr sz="300" b="0" i="0" u="none" strike="noStrike" cap="none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Discuss in a pair or small group:</a:t>
            </a:r>
            <a:endParaRPr sz="20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eorgia"/>
              <a:buChar char="●"/>
            </a:pPr>
            <a:r>
              <a:rPr lang="en-GB" sz="20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What is metacognition?</a:t>
            </a: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eorgia"/>
              <a:buChar char="●"/>
            </a:pPr>
            <a:endParaRPr sz="20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eorgia"/>
              <a:buChar char="●"/>
            </a:pPr>
            <a:r>
              <a:rPr lang="en-GB" sz="20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What is the relationship between metacognition and subject knowledge?</a:t>
            </a:r>
            <a:endParaRPr sz="20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eorgia"/>
              <a:buChar char="●"/>
            </a:pPr>
            <a:endParaRPr lang="en-GB" sz="20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eorgia"/>
              <a:buChar char="●"/>
            </a:pPr>
            <a:r>
              <a:rPr lang="en-GB" sz="20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How does this article relate to the previous article by Guy Claxton?</a:t>
            </a:r>
            <a:endParaRPr sz="20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eorgia"/>
              <a:buChar char="●"/>
            </a:pPr>
            <a:endParaRPr lang="en-GB" sz="20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eorgia"/>
              <a:buChar char="●"/>
            </a:pPr>
            <a:r>
              <a:rPr lang="en-GB" sz="20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Is there anything in the article that you particularly agree or disagree with?</a:t>
            </a:r>
            <a:endParaRPr sz="20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3"/>
          <p:cNvSpPr/>
          <p:nvPr/>
        </p:nvSpPr>
        <p:spPr>
          <a:xfrm>
            <a:off x="374550" y="360000"/>
            <a:ext cx="3563100" cy="25947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latin typeface="Georgia"/>
                <a:ea typeface="Georgia"/>
                <a:cs typeface="Georgia"/>
                <a:sym typeface="Georgia"/>
              </a:rPr>
              <a:t>Is there anything that you already do in your classroom to help students develop their metacognitive skills?</a:t>
            </a:r>
            <a:endParaRPr sz="2400" dirty="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32" name="Google Shape;232;p33"/>
          <p:cNvSpPr/>
          <p:nvPr/>
        </p:nvSpPr>
        <p:spPr>
          <a:xfrm>
            <a:off x="374550" y="3047222"/>
            <a:ext cx="3474000" cy="22227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latin typeface="Georgia"/>
                <a:ea typeface="Georgia"/>
                <a:cs typeface="Georgia"/>
                <a:sym typeface="Georgia"/>
              </a:rPr>
              <a:t>What have you seen/ heard others doing to encourage metacognition?</a:t>
            </a:r>
            <a:endParaRPr sz="2400" dirty="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33" name="Google Shape;233;p33"/>
          <p:cNvSpPr/>
          <p:nvPr/>
        </p:nvSpPr>
        <p:spPr>
          <a:xfrm>
            <a:off x="4106275" y="360000"/>
            <a:ext cx="2405100" cy="1865100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latin typeface="Georgia"/>
                <a:ea typeface="Georgia"/>
                <a:cs typeface="Georgia"/>
                <a:sym typeface="Georgia"/>
              </a:rPr>
              <a:t>What works well?</a:t>
            </a:r>
            <a:endParaRPr sz="2400" dirty="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34" name="Google Shape;234;p33"/>
          <p:cNvSpPr/>
          <p:nvPr/>
        </p:nvSpPr>
        <p:spPr>
          <a:xfrm>
            <a:off x="4106275" y="2448500"/>
            <a:ext cx="4466400" cy="3224100"/>
          </a:xfrm>
          <a:prstGeom prst="roundRect">
            <a:avLst>
              <a:gd name="adj" fmla="val 16667"/>
            </a:avLst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latin typeface="Georgia"/>
                <a:ea typeface="Georgia"/>
                <a:cs typeface="Georgia"/>
                <a:sym typeface="Georgia"/>
              </a:rPr>
              <a:t>What else would help students to develop:</a:t>
            </a:r>
            <a:endParaRPr sz="2400" dirty="0">
              <a:latin typeface="Georgia"/>
              <a:ea typeface="Georgia"/>
              <a:cs typeface="Georgia"/>
              <a:sym typeface="Georgia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Georgia"/>
                <a:ea typeface="Georgia"/>
                <a:cs typeface="Georgia"/>
                <a:sym typeface="Georgia"/>
              </a:rPr>
              <a:t>Knowledge of themselves as a learner;</a:t>
            </a:r>
            <a:endParaRPr sz="2400" dirty="0">
              <a:latin typeface="Georgia"/>
              <a:ea typeface="Georgia"/>
              <a:cs typeface="Georgia"/>
              <a:sym typeface="Georgia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Georgia"/>
                <a:ea typeface="Georgia"/>
                <a:cs typeface="Georgia"/>
                <a:sym typeface="Georgia"/>
              </a:rPr>
              <a:t>Knowledge of appropriate strategies;</a:t>
            </a:r>
            <a:endParaRPr sz="2400" dirty="0">
              <a:latin typeface="Georgia"/>
              <a:ea typeface="Georgia"/>
              <a:cs typeface="Georgia"/>
              <a:sym typeface="Georgia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Georgia"/>
                <a:ea typeface="Georgia"/>
                <a:cs typeface="Georgia"/>
                <a:sym typeface="Georgia"/>
              </a:rPr>
              <a:t>Knowledge of the task?</a:t>
            </a:r>
            <a:endParaRPr sz="2400" dirty="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4"/>
          <p:cNvSpPr txBox="1">
            <a:spLocks noGrp="1"/>
          </p:cNvSpPr>
          <p:nvPr>
            <p:ph type="title"/>
          </p:nvPr>
        </p:nvSpPr>
        <p:spPr>
          <a:xfrm>
            <a:off x="628650" y="729850"/>
            <a:ext cx="7886700" cy="7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>
                <a:latin typeface="Georgia"/>
                <a:ea typeface="Georgia"/>
                <a:cs typeface="Georgia"/>
                <a:sym typeface="Georgia"/>
              </a:rPr>
              <a:t>Reflection</a:t>
            </a:r>
            <a:endParaRPr sz="44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1" name="Google Shape;241;p34"/>
          <p:cNvSpPr txBox="1"/>
          <p:nvPr/>
        </p:nvSpPr>
        <p:spPr>
          <a:xfrm>
            <a:off x="230500" y="1951600"/>
            <a:ext cx="8523600" cy="39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➢"/>
            </a:pPr>
            <a:r>
              <a:rPr lang="en-GB" sz="2400" dirty="0">
                <a:latin typeface="Georgia"/>
                <a:ea typeface="Georgia"/>
                <a:cs typeface="Georgia"/>
                <a:sym typeface="Georgia"/>
              </a:rPr>
              <a:t>Is there anything you would like to research further?</a:t>
            </a:r>
            <a:endParaRPr sz="2400" dirty="0"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eorgia"/>
              <a:buChar char="➢"/>
            </a:pPr>
            <a:r>
              <a:rPr lang="en-GB" sz="2400" dirty="0">
                <a:latin typeface="Georgia"/>
                <a:ea typeface="Georgia"/>
                <a:cs typeface="Georgia"/>
                <a:sym typeface="Georgia"/>
              </a:rPr>
              <a:t>Are you in agreement with the articles read today?</a:t>
            </a:r>
            <a:endParaRPr sz="2400" dirty="0"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eorgia"/>
              <a:buChar char="➢"/>
            </a:pPr>
            <a:r>
              <a:rPr lang="en-GB" sz="2400" dirty="0">
                <a:latin typeface="Georgia"/>
                <a:ea typeface="Georgia"/>
                <a:cs typeface="Georgia"/>
                <a:sym typeface="Georgia"/>
              </a:rPr>
              <a:t>Is the research base robust enough?</a:t>
            </a:r>
            <a:endParaRPr sz="2400" dirty="0"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eorgia"/>
              <a:buChar char="➢"/>
            </a:pPr>
            <a:r>
              <a:rPr lang="en-GB" sz="2400" dirty="0">
                <a:latin typeface="Georgia"/>
                <a:ea typeface="Georgia"/>
                <a:cs typeface="Georgia"/>
                <a:sym typeface="Georgia"/>
              </a:rPr>
              <a:t>Is there anything you would like to change, try or adapt in your classroom following today’s session?</a:t>
            </a:r>
            <a:endParaRPr sz="2400" dirty="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2" name="Google Shape;242;p34"/>
          <p:cNvSpPr/>
          <p:nvPr/>
        </p:nvSpPr>
        <p:spPr>
          <a:xfrm>
            <a:off x="4366125" y="164150"/>
            <a:ext cx="1671000" cy="1175700"/>
          </a:xfrm>
          <a:prstGeom prst="cloudCallout">
            <a:avLst>
              <a:gd name="adj1" fmla="val -105249"/>
              <a:gd name="adj2" fmla="val 39194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5"/>
          <p:cNvSpPr txBox="1">
            <a:spLocks noGrp="1"/>
          </p:cNvSpPr>
          <p:nvPr>
            <p:ph type="title"/>
          </p:nvPr>
        </p:nvSpPr>
        <p:spPr>
          <a:xfrm>
            <a:off x="287250" y="127675"/>
            <a:ext cx="8764200" cy="15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GB">
                <a:latin typeface="Georgia"/>
                <a:ea typeface="Georgia"/>
                <a:cs typeface="Georgia"/>
                <a:sym typeface="Georgia"/>
              </a:rPr>
              <a:t>Further reading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br>
              <a:rPr lang="en-GB" sz="1600">
                <a:latin typeface="Georgia"/>
                <a:ea typeface="Georgia"/>
                <a:cs typeface="Georgia"/>
                <a:sym typeface="Georgia"/>
              </a:rPr>
            </a:br>
            <a:br>
              <a:rPr lang="en-GB" sz="120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</a:b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35"/>
          <p:cNvSpPr txBox="1"/>
          <p:nvPr/>
        </p:nvSpPr>
        <p:spPr>
          <a:xfrm>
            <a:off x="247050" y="1231200"/>
            <a:ext cx="8649900" cy="47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GB" sz="16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Online reading and resources:</a:t>
            </a:r>
            <a:endParaRPr sz="1600" b="1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 sz="16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Cambridge Assessment (no date) Getting started with metacognition. Available at: </a:t>
            </a:r>
            <a:r>
              <a:rPr lang="en-GB" u="sng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3"/>
              </a:rPr>
              <a:t>https://cambridge-community.org.uk/professional-development/gswmeta/index.html</a:t>
            </a: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Building Learning Power (no date) Creating metacognitive classroom cultures. Available at: </a:t>
            </a:r>
            <a:r>
              <a:rPr lang="en-GB" u="sng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4"/>
              </a:rPr>
              <a:t>https://www.buildinglearningpower.com/2018/05/creating-metacognitive-classroom-cultures/?inf_contact_key=c39989dfce2e314ba242202e8d52c9a5d5d064261767a9c66bb0ba617b081fa2</a:t>
            </a: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Education Endowment Foundation (2018) Metacognition and self-regulation. Available at: </a:t>
            </a: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5"/>
              </a:rPr>
              <a:t>https://educationendowmentfoundation.org.uk/evidence-summaries/teaching-learning-toolkit/meta-cognition-and-self-regulation/</a:t>
            </a: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Building Learning Power (no date) Building Learning Power. Available at: </a:t>
            </a: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6"/>
              </a:rPr>
              <a:t>https://www.buildinglearningpower.com/</a:t>
            </a: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Carlzon, B (2018) Learning Power Kids. Available at: </a:t>
            </a:r>
            <a:r>
              <a:rPr lang="en-GB" u="sng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7"/>
              </a:rPr>
              <a:t>http://learningpowerkids.com/learning-power-approach/</a:t>
            </a: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Green, J (2015) Can we ditch ‘Building Learning Power’ now? Available at:</a:t>
            </a: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GB" u="sng">
                <a:solidFill>
                  <a:srgbClr val="1155CC"/>
                </a:solidFill>
                <a:latin typeface="Georgia"/>
                <a:ea typeface="Georgia"/>
                <a:cs typeface="Georgia"/>
                <a:sym typeface="Georgia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https://julietgreen.wordpress.com/2015/03/07/can-we-ditch-building-learning-power-now/</a:t>
            </a:r>
            <a:endParaRPr>
              <a:solidFill>
                <a:srgbClr val="1155CC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6"/>
          <p:cNvSpPr txBox="1"/>
          <p:nvPr/>
        </p:nvSpPr>
        <p:spPr>
          <a:xfrm>
            <a:off x="145925" y="164150"/>
            <a:ext cx="7003800" cy="11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Books and Research papers</a:t>
            </a:r>
            <a:endParaRPr sz="36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(unless otherwise stated, all papers are available free for members of the </a:t>
            </a:r>
            <a:endParaRPr sz="16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Chartered College of Teaching at </a:t>
            </a:r>
            <a:r>
              <a:rPr lang="en-GB" sz="1600" u="sng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3"/>
              </a:rPr>
              <a:t>https://members.chartered.college/ebsco</a:t>
            </a:r>
            <a:r>
              <a:rPr lang="en-GB"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)</a:t>
            </a:r>
            <a:endParaRPr/>
          </a:p>
        </p:txBody>
      </p:sp>
      <p:sp>
        <p:nvSpPr>
          <p:cNvPr id="255" name="Google Shape;255;p36"/>
          <p:cNvSpPr txBox="1"/>
          <p:nvPr/>
        </p:nvSpPr>
        <p:spPr>
          <a:xfrm>
            <a:off x="194550" y="1513875"/>
            <a:ext cx="8754900" cy="44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Baird JR and Northfield JR (1992) </a:t>
            </a:r>
            <a:r>
              <a:rPr lang="en-GB" sz="1600" i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Learning from the PEEL Experience</a:t>
            </a:r>
            <a:r>
              <a:rPr lang="en-GB" sz="16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. </a:t>
            </a:r>
            <a:endParaRPr sz="16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Melbourne: Monash University Press.</a:t>
            </a:r>
            <a:endParaRPr sz="16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Christodoulou D (2014) </a:t>
            </a:r>
            <a:r>
              <a:rPr lang="en-GB" sz="1600" i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Seven Myths about Education</a:t>
            </a:r>
            <a:r>
              <a:rPr lang="en-GB" sz="16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. London: Routledge.</a:t>
            </a:r>
            <a:endParaRPr sz="16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Claxton GL (2002) Building Learning Power. Bristol: TLO Ltd.</a:t>
            </a:r>
            <a:endParaRPr sz="16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Clad thinking about soft skills. </a:t>
            </a:r>
            <a:r>
              <a:rPr lang="en-GB" sz="1600" i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Educational Leadership, </a:t>
            </a:r>
            <a:r>
              <a:rPr lang="en-GB" sz="16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73(6), 60 -64. Costa A and </a:t>
            </a:r>
            <a:r>
              <a:rPr lang="en-GB" sz="16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Kallick</a:t>
            </a:r>
            <a:r>
              <a:rPr lang="en-GB" sz="16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B (2009) </a:t>
            </a:r>
            <a:r>
              <a:rPr lang="en-GB" sz="1600" i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Habits of Mind across the Curriculum: Practical and Creative Strategies for Teachers. </a:t>
            </a:r>
            <a:r>
              <a:rPr lang="en-GB" sz="16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Alexandria VA: ASCD.</a:t>
            </a:r>
            <a:endParaRPr sz="16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Hart S, Dixon A, Drummond MJ and McIntyre D (2004) </a:t>
            </a:r>
            <a:r>
              <a:rPr lang="en-GB" sz="1600" i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Learning without Limits </a:t>
            </a:r>
            <a:r>
              <a:rPr lang="en-GB" sz="16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. Maidenhead: Open University Press.</a:t>
            </a:r>
            <a:endParaRPr sz="16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Hetland</a:t>
            </a:r>
            <a:r>
              <a:rPr lang="en-GB" sz="16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L, Winner E, </a:t>
            </a:r>
            <a:r>
              <a:rPr lang="en-GB" sz="16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Veenema</a:t>
            </a:r>
            <a:r>
              <a:rPr lang="en-GB" sz="16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S and Sheridan KM (2007) </a:t>
            </a:r>
            <a:r>
              <a:rPr lang="en-GB" sz="1600" i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Studio Thinking: The Real Benefits of Visual Arts Education</a:t>
            </a:r>
            <a:r>
              <a:rPr lang="en-GB" sz="16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. New York: Teachers College Press.</a:t>
            </a:r>
            <a:endParaRPr sz="16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Resnick L (1999) Making America smarter. </a:t>
            </a:r>
            <a:r>
              <a:rPr lang="en-GB" sz="1600" i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Education Week Century Series </a:t>
            </a:r>
            <a:r>
              <a:rPr lang="en-GB" sz="16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18(40), 38–40.</a:t>
            </a:r>
            <a:endParaRPr sz="16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Ritchhart</a:t>
            </a:r>
            <a:r>
              <a:rPr lang="en-GB" sz="16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R (2015) </a:t>
            </a:r>
            <a:r>
              <a:rPr lang="en-GB" sz="1600" i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Creating Cultures of Thinking</a:t>
            </a:r>
            <a:r>
              <a:rPr lang="en-GB" sz="16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. San Francisco: Jossey-Bass. </a:t>
            </a:r>
            <a:endParaRPr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29400" y="0"/>
            <a:ext cx="2514600" cy="2209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4"/>
          <p:cNvSpPr txBox="1"/>
          <p:nvPr/>
        </p:nvSpPr>
        <p:spPr>
          <a:xfrm>
            <a:off x="4454150" y="422425"/>
            <a:ext cx="4707300" cy="52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GB" sz="1800" b="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This issue of </a:t>
            </a:r>
            <a:r>
              <a:rPr lang="en-GB" sz="1800" b="0" i="1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Impact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is edited by</a:t>
            </a:r>
            <a:r>
              <a:rPr lang="en-GB" sz="1800" dirty="0">
                <a:latin typeface="Georgia"/>
                <a:ea typeface="Georgia"/>
                <a:cs typeface="Georgia"/>
                <a:sym typeface="Georgia"/>
              </a:rPr>
              <a:t> Jonathan Sharples 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and s</a:t>
            </a:r>
            <a:r>
              <a:rPr lang="en-GB" sz="18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hares insights into building knowledge and skills through powerful curriculum, pedagogy, and assessment.</a:t>
            </a:r>
            <a:endParaRPr sz="18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8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GB" sz="1800" b="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The materials that follow are related to the articles: 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‘</a:t>
            </a:r>
            <a:r>
              <a:rPr lang="en-GB" sz="1800" b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Effective learning: Beyond the traditional/p</a:t>
            </a:r>
            <a:r>
              <a:rPr lang="en-GB" sz="18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rogressive Punch and Judy show’, written by Guy Claxton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‘Making sense of metacognition’, by Alex Quigley and Eleanor Stringer.</a:t>
            </a:r>
            <a:endParaRPr sz="18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800" i="1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GB" sz="1800" b="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These materials will help you to discuss and expl</a:t>
            </a:r>
            <a:r>
              <a:rPr lang="en-GB" sz="1800" dirty="0">
                <a:latin typeface="Georgia"/>
                <a:ea typeface="Georgia"/>
                <a:cs typeface="Georgia"/>
                <a:sym typeface="Georgia"/>
              </a:rPr>
              <a:t>ore these articles, considering what effective learning looks like to you and what you can do to enable it in your classroom.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362638"/>
            <a:ext cx="4149352" cy="5332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GB"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Session aims</a:t>
            </a:r>
            <a:endParaRPr sz="44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0" name="Google Shape;140;p25"/>
          <p:cNvSpPr/>
          <p:nvPr/>
        </p:nvSpPr>
        <p:spPr>
          <a:xfrm>
            <a:off x="628650" y="2058648"/>
            <a:ext cx="8140597" cy="3108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eorgia"/>
              <a:buAutoNum type="arabicPeriod"/>
            </a:pPr>
            <a:r>
              <a:rPr lang="en-GB" sz="2400" dirty="0">
                <a:latin typeface="Georgia"/>
                <a:ea typeface="Georgia"/>
                <a:cs typeface="Georgia"/>
                <a:sym typeface="Georgia"/>
              </a:rPr>
              <a:t>Consider what ‘Effective learning’ is</a:t>
            </a:r>
            <a:endParaRPr sz="2400" dirty="0"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sz="2400" dirty="0"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eorgia"/>
              <a:buAutoNum type="arabicPeriod"/>
            </a:pPr>
            <a:r>
              <a:rPr lang="en-GB" sz="2400" dirty="0">
                <a:latin typeface="Georgia"/>
                <a:ea typeface="Georgia"/>
                <a:cs typeface="Georgia"/>
                <a:sym typeface="Georgia"/>
              </a:rPr>
              <a:t>Explore some of the research and theory that encompasses ‘Effective learning’</a:t>
            </a:r>
            <a:endParaRPr sz="2400" dirty="0"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sz="2400" dirty="0"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eorgia"/>
              <a:buAutoNum type="arabicPeriod"/>
            </a:pPr>
            <a:r>
              <a:rPr lang="en-GB" sz="2400" dirty="0">
                <a:latin typeface="Georgia"/>
                <a:ea typeface="Georgia"/>
                <a:cs typeface="Georgia"/>
                <a:sym typeface="Georgia"/>
              </a:rPr>
              <a:t>Consider implications for teaching practice.</a:t>
            </a:r>
            <a:endParaRPr sz="2400" dirty="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/>
          <p:nvPr/>
        </p:nvSpPr>
        <p:spPr>
          <a:xfrm>
            <a:off x="205506" y="623051"/>
            <a:ext cx="8733000" cy="30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6" name="Google Shape;146;p26"/>
          <p:cNvSpPr txBox="1"/>
          <p:nvPr/>
        </p:nvSpPr>
        <p:spPr>
          <a:xfrm>
            <a:off x="404975" y="1010625"/>
            <a:ext cx="2500800" cy="15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7" name="Google Shape;147;p26"/>
          <p:cNvSpPr/>
          <p:nvPr/>
        </p:nvSpPr>
        <p:spPr>
          <a:xfrm>
            <a:off x="83261" y="97978"/>
            <a:ext cx="6186300" cy="37833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latin typeface="Georgia"/>
                <a:ea typeface="Georgia"/>
                <a:cs typeface="Georgia"/>
                <a:sym typeface="Georgia"/>
              </a:rPr>
              <a:t>Think of a pupil who you consider to be an effective learner.</a:t>
            </a:r>
            <a:endParaRPr sz="1800" dirty="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latin typeface="Georgia"/>
                <a:ea typeface="Georgia"/>
                <a:cs typeface="Georgia"/>
                <a:sym typeface="Georgia"/>
              </a:rPr>
              <a:t>What does their learning look like? What sorts of things do they do and say?</a:t>
            </a:r>
            <a:endParaRPr sz="1800" dirty="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latin typeface="Georgia"/>
                <a:ea typeface="Georgia"/>
                <a:cs typeface="Georgia"/>
                <a:sym typeface="Georgia"/>
              </a:rPr>
              <a:t>List the traits, behaviours and actions of this pupil.</a:t>
            </a:r>
            <a:endParaRPr sz="1800" dirty="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48" name="Google Shape;148;p26"/>
          <p:cNvPicPr preferRelativeResize="0"/>
          <p:nvPr/>
        </p:nvPicPr>
        <p:blipFill rotWithShape="1">
          <a:blip r:embed="rId3">
            <a:alphaModFix/>
          </a:blip>
          <a:srcRect l="5854" t="49156" r="4491" b="16220"/>
          <a:stretch/>
        </p:blipFill>
        <p:spPr>
          <a:xfrm>
            <a:off x="5645995" y="2230977"/>
            <a:ext cx="3026698" cy="3974952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6"/>
          <p:cNvSpPr txBox="1"/>
          <p:nvPr/>
        </p:nvSpPr>
        <p:spPr>
          <a:xfrm>
            <a:off x="5789694" y="2768624"/>
            <a:ext cx="2739300" cy="26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latin typeface="Georgia"/>
                <a:ea typeface="Georgia"/>
                <a:cs typeface="Georgia"/>
                <a:sym typeface="Georgia"/>
              </a:rPr>
              <a:t>Now share your list with a colleague. Compare your lists and consider what enables this pupil to be this way?</a:t>
            </a:r>
            <a:endParaRPr sz="1800" dirty="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latin typeface="Georgia"/>
                <a:ea typeface="Georgia"/>
                <a:cs typeface="Georgia"/>
                <a:sym typeface="Georgia"/>
              </a:rPr>
              <a:t>What do you do as a teacher to encourage the listed traits and behaviours in all pupils?</a:t>
            </a:r>
            <a:endParaRPr sz="1800" dirty="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>
            <a:off x="544760" y="239291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GB"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Learning to Learn</a:t>
            </a:r>
            <a:endParaRPr sz="44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5" name="Google Shape;155;p27"/>
          <p:cNvSpPr txBox="1"/>
          <p:nvPr/>
        </p:nvSpPr>
        <p:spPr>
          <a:xfrm>
            <a:off x="326775" y="1364225"/>
            <a:ext cx="8733000" cy="45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2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Read the </a:t>
            </a:r>
            <a:r>
              <a:rPr lang="en-GB" sz="2200" b="0" i="1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Impact</a:t>
            </a:r>
            <a:r>
              <a:rPr lang="en-GB" sz="22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GB" sz="2200" b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article </a:t>
            </a:r>
            <a:r>
              <a:rPr lang="en-GB" sz="22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‘Effective learning: Beyond the traditional/progressive Punch and Judy show’, written by Guy Claxton.</a:t>
            </a:r>
            <a:endParaRPr sz="22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000" i="1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endParaRPr sz="300" b="0" i="0" u="none" strike="noStrike" cap="none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19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Discuss in a pair or small group:</a:t>
            </a:r>
            <a:endParaRPr sz="19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Georgia"/>
              <a:buChar char="●"/>
            </a:pPr>
            <a:r>
              <a:rPr lang="en-GB" sz="19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What does the author consider to be ‘effective learning’?</a:t>
            </a:r>
            <a:endParaRPr sz="19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Georgia"/>
              <a:buChar char="●"/>
            </a:pPr>
            <a:r>
              <a:rPr lang="en-GB" sz="19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What are the three ‘layers’ of learning described in the article? What are your thoughts on these layers?</a:t>
            </a:r>
            <a:endParaRPr sz="19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Georgia"/>
              <a:buChar char="●"/>
            </a:pPr>
            <a:r>
              <a:rPr lang="en-GB" sz="19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Have you heard of any of the associated theories and research encompassed within the ‘Learning Power Approach’?</a:t>
            </a:r>
            <a:endParaRPr sz="19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Georgia"/>
              <a:buChar char="●"/>
            </a:pPr>
            <a:r>
              <a:rPr lang="en-GB" sz="19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Is there anything in the article that you agree or disagree with in     particular?</a:t>
            </a:r>
            <a:endParaRPr sz="19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8"/>
          <p:cNvSpPr txBox="1">
            <a:spLocks noGrp="1"/>
          </p:cNvSpPr>
          <p:nvPr>
            <p:ph type="title"/>
          </p:nvPr>
        </p:nvSpPr>
        <p:spPr>
          <a:xfrm>
            <a:off x="125125" y="-192399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>
                <a:latin typeface="Georgia"/>
                <a:ea typeface="Georgia"/>
                <a:cs typeface="Georgia"/>
                <a:sym typeface="Georgia"/>
              </a:rPr>
              <a:t>Layers of Learning:</a:t>
            </a:r>
            <a:endParaRPr sz="44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2" name="Google Shape;162;p28"/>
          <p:cNvSpPr txBox="1"/>
          <p:nvPr/>
        </p:nvSpPr>
        <p:spPr>
          <a:xfrm>
            <a:off x="207450" y="1259300"/>
            <a:ext cx="8729100" cy="44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3" name="Google Shape;163;p28"/>
          <p:cNvSpPr txBox="1"/>
          <p:nvPr/>
        </p:nvSpPr>
        <p:spPr>
          <a:xfrm>
            <a:off x="198925" y="1054275"/>
            <a:ext cx="68487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4" name="Google Shape;164;p28"/>
          <p:cNvSpPr/>
          <p:nvPr/>
        </p:nvSpPr>
        <p:spPr>
          <a:xfrm>
            <a:off x="383125" y="1513350"/>
            <a:ext cx="6513300" cy="8715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Georgia"/>
                <a:ea typeface="Georgia"/>
                <a:cs typeface="Georgia"/>
                <a:sym typeface="Georgia"/>
              </a:rPr>
              <a:t>Knowledge</a:t>
            </a:r>
            <a:endParaRPr sz="36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5" name="Google Shape;165;p28"/>
          <p:cNvSpPr/>
          <p:nvPr/>
        </p:nvSpPr>
        <p:spPr>
          <a:xfrm>
            <a:off x="383125" y="2537350"/>
            <a:ext cx="6513300" cy="871500"/>
          </a:xfrm>
          <a:prstGeom prst="rect">
            <a:avLst/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Georgia"/>
                <a:ea typeface="Georgia"/>
                <a:cs typeface="Georgia"/>
                <a:sym typeface="Georgia"/>
              </a:rPr>
              <a:t>Skills</a:t>
            </a:r>
            <a:endParaRPr sz="36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6" name="Google Shape;166;p28"/>
          <p:cNvSpPr/>
          <p:nvPr/>
        </p:nvSpPr>
        <p:spPr>
          <a:xfrm>
            <a:off x="383125" y="3599700"/>
            <a:ext cx="6513300" cy="8715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Georgia"/>
                <a:ea typeface="Georgia"/>
                <a:cs typeface="Georgia"/>
                <a:sym typeface="Georgia"/>
              </a:rPr>
              <a:t>Attitudes and mindsets</a:t>
            </a:r>
            <a:endParaRPr sz="36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7" name="Google Shape;167;p28"/>
          <p:cNvSpPr txBox="1"/>
          <p:nvPr/>
        </p:nvSpPr>
        <p:spPr>
          <a:xfrm>
            <a:off x="338400" y="4725218"/>
            <a:ext cx="8467200" cy="10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latin typeface="Georgia"/>
                <a:ea typeface="Georgia"/>
                <a:cs typeface="Georgia"/>
                <a:sym typeface="Georgia"/>
              </a:rPr>
              <a:t>What are your thoughts on the relative importance of each layer? How much time and attention is given to developing each in your classroom?</a:t>
            </a:r>
            <a:endParaRPr sz="2400" dirty="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9"/>
          <p:cNvSpPr txBox="1"/>
          <p:nvPr/>
        </p:nvSpPr>
        <p:spPr>
          <a:xfrm>
            <a:off x="338400" y="4812900"/>
            <a:ext cx="8467200" cy="10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4" name="Google Shape;174;p29"/>
          <p:cNvSpPr txBox="1"/>
          <p:nvPr/>
        </p:nvSpPr>
        <p:spPr>
          <a:xfrm>
            <a:off x="338400" y="680050"/>
            <a:ext cx="6704700" cy="50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9"/>
          <p:cNvSpPr txBox="1"/>
          <p:nvPr/>
        </p:nvSpPr>
        <p:spPr>
          <a:xfrm>
            <a:off x="249025" y="229875"/>
            <a:ext cx="6647400" cy="13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latin typeface="Georgia"/>
                <a:ea typeface="Georgia"/>
                <a:cs typeface="Georgia"/>
                <a:sym typeface="Georgia"/>
              </a:rPr>
              <a:t>Consider the aspects of pedagogy below. Which encourage the development of knowledge? Which lead to skill development? And which cultivate good attitudes and mindsets towards learning?</a:t>
            </a:r>
            <a:endParaRPr sz="2000" dirty="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176" name="Google Shape;176;p29"/>
          <p:cNvGrpSpPr/>
          <p:nvPr/>
        </p:nvGrpSpPr>
        <p:grpSpPr>
          <a:xfrm>
            <a:off x="177087" y="1757625"/>
            <a:ext cx="1626600" cy="1723302"/>
            <a:chOff x="249025" y="2097600"/>
            <a:chExt cx="1626600" cy="1723302"/>
          </a:xfrm>
        </p:grpSpPr>
        <p:pic>
          <p:nvPicPr>
            <p:cNvPr id="177" name="Google Shape;177;p29"/>
            <p:cNvPicPr preferRelativeResize="0"/>
            <p:nvPr/>
          </p:nvPicPr>
          <p:blipFill rotWithShape="1">
            <a:blip r:embed="rId3">
              <a:alphaModFix/>
            </a:blip>
            <a:srcRect l="5854" t="49156" r="4491" b="16220"/>
            <a:stretch/>
          </p:blipFill>
          <p:spPr>
            <a:xfrm>
              <a:off x="249025" y="2097600"/>
              <a:ext cx="1494198" cy="17233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8" name="Google Shape;178;p29"/>
            <p:cNvSpPr txBox="1"/>
            <p:nvPr/>
          </p:nvSpPr>
          <p:spPr>
            <a:xfrm>
              <a:off x="338425" y="2446850"/>
              <a:ext cx="1537200" cy="102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latin typeface="Georgia"/>
                  <a:ea typeface="Georgia"/>
                  <a:cs typeface="Georgia"/>
                  <a:sym typeface="Georgia"/>
                </a:rPr>
                <a:t>Clear explanations of concepts</a:t>
              </a:r>
              <a:endParaRPr sz="1600"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179" name="Google Shape;179;p29"/>
          <p:cNvGrpSpPr/>
          <p:nvPr/>
        </p:nvGrpSpPr>
        <p:grpSpPr>
          <a:xfrm>
            <a:off x="2026013" y="2183925"/>
            <a:ext cx="1312201" cy="1723302"/>
            <a:chOff x="1990575" y="1712775"/>
            <a:chExt cx="1312201" cy="1723302"/>
          </a:xfrm>
        </p:grpSpPr>
        <p:pic>
          <p:nvPicPr>
            <p:cNvPr id="180" name="Google Shape;180;p29"/>
            <p:cNvPicPr preferRelativeResize="0"/>
            <p:nvPr/>
          </p:nvPicPr>
          <p:blipFill rotWithShape="1">
            <a:blip r:embed="rId3">
              <a:alphaModFix/>
            </a:blip>
            <a:srcRect l="5854" t="49156" r="4491" b="16220"/>
            <a:stretch/>
          </p:blipFill>
          <p:spPr>
            <a:xfrm>
              <a:off x="1990575" y="1712775"/>
              <a:ext cx="1312201" cy="17233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1" name="Google Shape;181;p29"/>
            <p:cNvSpPr txBox="1"/>
            <p:nvPr/>
          </p:nvSpPr>
          <p:spPr>
            <a:xfrm>
              <a:off x="2086300" y="1973100"/>
              <a:ext cx="1135800" cy="106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latin typeface="Georgia"/>
                  <a:ea typeface="Georgia"/>
                  <a:cs typeface="Georgia"/>
                  <a:sym typeface="Georgia"/>
                </a:rPr>
                <a:t>Asking good diagnostic questions</a:t>
              </a:r>
              <a:endParaRPr sz="1600"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182" name="Google Shape;182;p29"/>
          <p:cNvGrpSpPr/>
          <p:nvPr/>
        </p:nvGrpSpPr>
        <p:grpSpPr>
          <a:xfrm>
            <a:off x="5435113" y="2331875"/>
            <a:ext cx="1312201" cy="1723302"/>
            <a:chOff x="5401838" y="1186225"/>
            <a:chExt cx="1312201" cy="1723302"/>
          </a:xfrm>
        </p:grpSpPr>
        <p:pic>
          <p:nvPicPr>
            <p:cNvPr id="183" name="Google Shape;183;p29"/>
            <p:cNvPicPr preferRelativeResize="0"/>
            <p:nvPr/>
          </p:nvPicPr>
          <p:blipFill rotWithShape="1">
            <a:blip r:embed="rId3">
              <a:alphaModFix/>
            </a:blip>
            <a:srcRect l="5854" t="49156" r="4491" b="16220"/>
            <a:stretch/>
          </p:blipFill>
          <p:spPr>
            <a:xfrm>
              <a:off x="5401838" y="1186225"/>
              <a:ext cx="1312201" cy="17233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4" name="Google Shape;184;p29"/>
            <p:cNvSpPr txBox="1"/>
            <p:nvPr/>
          </p:nvSpPr>
          <p:spPr>
            <a:xfrm>
              <a:off x="5480060" y="1454845"/>
              <a:ext cx="1080600" cy="106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dirty="0">
                  <a:latin typeface="Georgia"/>
                  <a:ea typeface="Georgia"/>
                  <a:cs typeface="Georgia"/>
                  <a:sym typeface="Georgia"/>
                </a:rPr>
                <a:t>Giving quality feedback</a:t>
              </a:r>
              <a:endParaRPr sz="1600" dirty="0"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185" name="Google Shape;185;p29"/>
          <p:cNvGrpSpPr/>
          <p:nvPr/>
        </p:nvGrpSpPr>
        <p:grpSpPr>
          <a:xfrm>
            <a:off x="3572325" y="1551675"/>
            <a:ext cx="1746627" cy="1723302"/>
            <a:chOff x="3525088" y="1712775"/>
            <a:chExt cx="1746627" cy="1723302"/>
          </a:xfrm>
        </p:grpSpPr>
        <p:pic>
          <p:nvPicPr>
            <p:cNvPr id="186" name="Google Shape;186;p29"/>
            <p:cNvPicPr preferRelativeResize="0"/>
            <p:nvPr/>
          </p:nvPicPr>
          <p:blipFill rotWithShape="1">
            <a:blip r:embed="rId3">
              <a:alphaModFix/>
            </a:blip>
            <a:srcRect l="5854" t="49156" r="4491" b="16220"/>
            <a:stretch/>
          </p:blipFill>
          <p:spPr>
            <a:xfrm>
              <a:off x="3525088" y="1712775"/>
              <a:ext cx="1746627" cy="17233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7" name="Google Shape;187;p29"/>
            <p:cNvSpPr txBox="1"/>
            <p:nvPr/>
          </p:nvSpPr>
          <p:spPr>
            <a:xfrm>
              <a:off x="3632436" y="1934519"/>
              <a:ext cx="1537200" cy="112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dirty="0">
                  <a:latin typeface="Georgia"/>
                  <a:ea typeface="Georgia"/>
                  <a:cs typeface="Georgia"/>
                  <a:sym typeface="Georgia"/>
                </a:rPr>
                <a:t>Opportunities for practice and consolidation</a:t>
              </a:r>
              <a:endParaRPr sz="1600" dirty="0"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188" name="Google Shape;188;p29"/>
          <p:cNvGrpSpPr/>
          <p:nvPr/>
        </p:nvGrpSpPr>
        <p:grpSpPr>
          <a:xfrm>
            <a:off x="491488" y="3659550"/>
            <a:ext cx="1312201" cy="2272798"/>
            <a:chOff x="525950" y="3820900"/>
            <a:chExt cx="1312201" cy="2272798"/>
          </a:xfrm>
        </p:grpSpPr>
        <p:pic>
          <p:nvPicPr>
            <p:cNvPr id="189" name="Google Shape;189;p29"/>
            <p:cNvPicPr preferRelativeResize="0"/>
            <p:nvPr/>
          </p:nvPicPr>
          <p:blipFill rotWithShape="1">
            <a:blip r:embed="rId3">
              <a:alphaModFix/>
            </a:blip>
            <a:srcRect l="5854" t="49156" r="4491" b="16220"/>
            <a:stretch/>
          </p:blipFill>
          <p:spPr>
            <a:xfrm>
              <a:off x="525950" y="3820900"/>
              <a:ext cx="1312201" cy="22727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0" name="Google Shape;190;p29"/>
            <p:cNvSpPr txBox="1"/>
            <p:nvPr/>
          </p:nvSpPr>
          <p:spPr>
            <a:xfrm>
              <a:off x="607845" y="4171680"/>
              <a:ext cx="1080600" cy="145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dirty="0">
                  <a:latin typeface="Georgia"/>
                  <a:ea typeface="Georgia"/>
                  <a:cs typeface="Georgia"/>
                  <a:sym typeface="Georgia"/>
                </a:rPr>
                <a:t>Activities that allow expertise to be stretched</a:t>
              </a:r>
              <a:endParaRPr sz="1600" dirty="0"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191" name="Google Shape;191;p29"/>
          <p:cNvGrpSpPr/>
          <p:nvPr/>
        </p:nvGrpSpPr>
        <p:grpSpPr>
          <a:xfrm>
            <a:off x="2094738" y="4655500"/>
            <a:ext cx="1312201" cy="1321799"/>
            <a:chOff x="2104238" y="3733125"/>
            <a:chExt cx="1312201" cy="1321799"/>
          </a:xfrm>
        </p:grpSpPr>
        <p:pic>
          <p:nvPicPr>
            <p:cNvPr id="192" name="Google Shape;192;p29"/>
            <p:cNvPicPr preferRelativeResize="0"/>
            <p:nvPr/>
          </p:nvPicPr>
          <p:blipFill rotWithShape="1">
            <a:blip r:embed="rId3">
              <a:alphaModFix/>
            </a:blip>
            <a:srcRect l="5854" t="49156" r="4491" b="16220"/>
            <a:stretch/>
          </p:blipFill>
          <p:spPr>
            <a:xfrm>
              <a:off x="2104238" y="3733125"/>
              <a:ext cx="1312201" cy="13217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3" name="Google Shape;193;p29"/>
            <p:cNvSpPr txBox="1"/>
            <p:nvPr/>
          </p:nvSpPr>
          <p:spPr>
            <a:xfrm>
              <a:off x="2146776" y="3984019"/>
              <a:ext cx="1214700" cy="66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dirty="0">
                  <a:latin typeface="Georgia"/>
                  <a:ea typeface="Georgia"/>
                  <a:cs typeface="Georgia"/>
                  <a:sym typeface="Georgia"/>
                </a:rPr>
                <a:t>Classroom layout</a:t>
              </a:r>
              <a:endParaRPr sz="1600" dirty="0"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194" name="Google Shape;194;p29"/>
          <p:cNvGrpSpPr/>
          <p:nvPr/>
        </p:nvGrpSpPr>
        <p:grpSpPr>
          <a:xfrm>
            <a:off x="3479188" y="3676225"/>
            <a:ext cx="1746627" cy="1723302"/>
            <a:chOff x="3662563" y="3836700"/>
            <a:chExt cx="1746627" cy="1723302"/>
          </a:xfrm>
        </p:grpSpPr>
        <p:pic>
          <p:nvPicPr>
            <p:cNvPr id="195" name="Google Shape;195;p29"/>
            <p:cNvPicPr preferRelativeResize="0"/>
            <p:nvPr/>
          </p:nvPicPr>
          <p:blipFill rotWithShape="1">
            <a:blip r:embed="rId3">
              <a:alphaModFix/>
            </a:blip>
            <a:srcRect l="5854" t="49156" r="4491" b="16220"/>
            <a:stretch/>
          </p:blipFill>
          <p:spPr>
            <a:xfrm>
              <a:off x="3662563" y="3836700"/>
              <a:ext cx="1746627" cy="17233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6" name="Google Shape;196;p29"/>
            <p:cNvSpPr txBox="1"/>
            <p:nvPr/>
          </p:nvSpPr>
          <p:spPr>
            <a:xfrm>
              <a:off x="3723438" y="4070722"/>
              <a:ext cx="1679700" cy="112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dirty="0">
                  <a:latin typeface="Georgia"/>
                  <a:ea typeface="Georgia"/>
                  <a:cs typeface="Georgia"/>
                  <a:sym typeface="Georgia"/>
                </a:rPr>
                <a:t>Encouraging pupils to make decisions about their learning</a:t>
              </a:r>
              <a:endParaRPr sz="1600" dirty="0"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197" name="Google Shape;197;p29"/>
          <p:cNvGrpSpPr/>
          <p:nvPr/>
        </p:nvGrpSpPr>
        <p:grpSpPr>
          <a:xfrm>
            <a:off x="7009475" y="2094750"/>
            <a:ext cx="1746627" cy="1323545"/>
            <a:chOff x="6921200" y="2097600"/>
            <a:chExt cx="1746627" cy="1323545"/>
          </a:xfrm>
        </p:grpSpPr>
        <p:pic>
          <p:nvPicPr>
            <p:cNvPr id="198" name="Google Shape;198;p29"/>
            <p:cNvPicPr preferRelativeResize="0"/>
            <p:nvPr/>
          </p:nvPicPr>
          <p:blipFill rotWithShape="1">
            <a:blip r:embed="rId3">
              <a:alphaModFix/>
            </a:blip>
            <a:srcRect l="5854" t="49156" r="4491" b="16220"/>
            <a:stretch/>
          </p:blipFill>
          <p:spPr>
            <a:xfrm>
              <a:off x="6921200" y="2097600"/>
              <a:ext cx="1746627" cy="13217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9" name="Google Shape;199;p29"/>
            <p:cNvSpPr txBox="1"/>
            <p:nvPr/>
          </p:nvSpPr>
          <p:spPr>
            <a:xfrm>
              <a:off x="6976825" y="2360345"/>
              <a:ext cx="1494300" cy="106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dirty="0">
                  <a:latin typeface="Georgia"/>
                  <a:ea typeface="Georgia"/>
                  <a:cs typeface="Georgia"/>
                  <a:sym typeface="Georgia"/>
                </a:rPr>
                <a:t>Collaborative projects</a:t>
              </a:r>
              <a:endParaRPr sz="1600" dirty="0"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200" name="Google Shape;200;p29"/>
          <p:cNvGrpSpPr/>
          <p:nvPr/>
        </p:nvGrpSpPr>
        <p:grpSpPr>
          <a:xfrm>
            <a:off x="5375600" y="4299313"/>
            <a:ext cx="1312201" cy="1723302"/>
            <a:chOff x="5494050" y="3139163"/>
            <a:chExt cx="1312201" cy="1723302"/>
          </a:xfrm>
        </p:grpSpPr>
        <p:pic>
          <p:nvPicPr>
            <p:cNvPr id="201" name="Google Shape;201;p29"/>
            <p:cNvPicPr preferRelativeResize="0"/>
            <p:nvPr/>
          </p:nvPicPr>
          <p:blipFill rotWithShape="1">
            <a:blip r:embed="rId3">
              <a:alphaModFix/>
            </a:blip>
            <a:srcRect l="5854" t="49156" r="4491" b="16220"/>
            <a:stretch/>
          </p:blipFill>
          <p:spPr>
            <a:xfrm>
              <a:off x="5494050" y="3139163"/>
              <a:ext cx="1312201" cy="17233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2" name="Google Shape;202;p29"/>
            <p:cNvSpPr txBox="1"/>
            <p:nvPr/>
          </p:nvSpPr>
          <p:spPr>
            <a:xfrm>
              <a:off x="5580144" y="3382019"/>
              <a:ext cx="1214700" cy="106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dirty="0">
                  <a:latin typeface="Georgia"/>
                  <a:ea typeface="Georgia"/>
                  <a:cs typeface="Georgia"/>
                  <a:sym typeface="Georgia"/>
                </a:rPr>
                <a:t>Modelling struggle and challenge</a:t>
              </a:r>
              <a:endParaRPr sz="1600" dirty="0"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203" name="Google Shape;203;p29"/>
          <p:cNvGrpSpPr/>
          <p:nvPr/>
        </p:nvGrpSpPr>
        <p:grpSpPr>
          <a:xfrm>
            <a:off x="6901363" y="3774700"/>
            <a:ext cx="2065550" cy="1278348"/>
            <a:chOff x="6865900" y="4059175"/>
            <a:chExt cx="2065550" cy="1278348"/>
          </a:xfrm>
        </p:grpSpPr>
        <p:pic>
          <p:nvPicPr>
            <p:cNvPr id="204" name="Google Shape;204;p29"/>
            <p:cNvPicPr preferRelativeResize="0"/>
            <p:nvPr/>
          </p:nvPicPr>
          <p:blipFill rotWithShape="1">
            <a:blip r:embed="rId3">
              <a:alphaModFix/>
            </a:blip>
            <a:srcRect l="5854" t="49156" r="4491" b="16220"/>
            <a:stretch/>
          </p:blipFill>
          <p:spPr>
            <a:xfrm>
              <a:off x="6865900" y="4059175"/>
              <a:ext cx="1962899" cy="12783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5" name="Google Shape;205;p29"/>
            <p:cNvSpPr txBox="1"/>
            <p:nvPr/>
          </p:nvSpPr>
          <p:spPr>
            <a:xfrm>
              <a:off x="6968550" y="4278047"/>
              <a:ext cx="1962900" cy="66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dirty="0">
                  <a:latin typeface="Georgia"/>
                  <a:ea typeface="Georgia"/>
                  <a:cs typeface="Georgia"/>
                  <a:sym typeface="Georgia"/>
                </a:rPr>
                <a:t>Checking for understanding</a:t>
              </a:r>
              <a:endParaRPr sz="1600" dirty="0"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0"/>
          <p:cNvSpPr txBox="1">
            <a:spLocks noGrp="1"/>
          </p:cNvSpPr>
          <p:nvPr>
            <p:ph type="title"/>
          </p:nvPr>
        </p:nvSpPr>
        <p:spPr>
          <a:xfrm>
            <a:off x="398775" y="202300"/>
            <a:ext cx="7886700" cy="11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Georgia"/>
                <a:ea typeface="Georgia"/>
                <a:cs typeface="Georgia"/>
                <a:sym typeface="Georgia"/>
              </a:rPr>
              <a:t>Research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12" name="Google Shape;212;p30"/>
          <p:cNvSpPr txBox="1"/>
          <p:nvPr/>
        </p:nvSpPr>
        <p:spPr>
          <a:xfrm>
            <a:off x="238550" y="1085500"/>
            <a:ext cx="8552700" cy="47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latin typeface="Georgia"/>
                <a:ea typeface="Georgia"/>
                <a:cs typeface="Georgia"/>
                <a:sym typeface="Georgia"/>
              </a:rPr>
              <a:t>In pairs or groups of three, take one of the areas below to research.</a:t>
            </a:r>
            <a:endParaRPr sz="1800" dirty="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Georgia"/>
              <a:buChar char="●"/>
            </a:pPr>
            <a:r>
              <a:rPr lang="en-GB" sz="15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Studio Thinking (</a:t>
            </a:r>
            <a:r>
              <a:rPr lang="en-GB" sz="15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Hetland</a:t>
            </a:r>
            <a:r>
              <a:rPr lang="en-GB" sz="15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et al., 2007)</a:t>
            </a:r>
            <a:endParaRPr sz="15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Georgia"/>
              <a:buChar char="●"/>
            </a:pPr>
            <a:r>
              <a:rPr lang="en-GB" sz="15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Cultures of Thinking (</a:t>
            </a:r>
            <a:r>
              <a:rPr lang="en-GB" sz="15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Ritchhart</a:t>
            </a:r>
            <a:r>
              <a:rPr lang="en-GB" sz="15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, 2015)</a:t>
            </a:r>
            <a:endParaRPr sz="15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Georgia"/>
              <a:buChar char="●"/>
            </a:pPr>
            <a:r>
              <a:rPr lang="en-GB" sz="15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Expeditionary Learning Schools (now called EL Education) (see Berger, Woodfin and </a:t>
            </a:r>
            <a:r>
              <a:rPr lang="en-GB" sz="15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Vilen</a:t>
            </a:r>
            <a:r>
              <a:rPr lang="en-GB" sz="15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, 2016)</a:t>
            </a:r>
            <a:endParaRPr sz="15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Georgia"/>
              <a:buChar char="●"/>
            </a:pPr>
            <a:r>
              <a:rPr lang="en-GB" sz="15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Habits of Mind (Costa and </a:t>
            </a:r>
            <a:r>
              <a:rPr lang="en-GB" sz="15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Kallick</a:t>
            </a:r>
            <a:r>
              <a:rPr lang="en-GB" sz="15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, 2009)</a:t>
            </a:r>
            <a:endParaRPr sz="15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Georgia"/>
              <a:buChar char="●"/>
            </a:pPr>
            <a:r>
              <a:rPr lang="en-GB" sz="15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Project for the Enhancement of Effective Learning (PEEL)  (Baird and Northfield, 1992)</a:t>
            </a:r>
            <a:endParaRPr sz="15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Georgia"/>
              <a:buChar char="●"/>
            </a:pPr>
            <a:r>
              <a:rPr lang="en-GB" sz="15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Cognitive Acceleration through Science and Mathematics Education (CASE and CAME) (</a:t>
            </a:r>
            <a:r>
              <a:rPr lang="en-GB" sz="15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Shayer</a:t>
            </a:r>
            <a:r>
              <a:rPr lang="en-GB" sz="15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and Adey, 2002)</a:t>
            </a:r>
            <a:endParaRPr sz="15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Georgia"/>
              <a:buChar char="●"/>
            </a:pPr>
            <a:r>
              <a:rPr lang="en-GB" sz="15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Building Learning Power (Claxton, 2002; Claxton et al, 2011)</a:t>
            </a:r>
            <a:endParaRPr sz="15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Georgia"/>
              <a:buChar char="●"/>
            </a:pPr>
            <a:r>
              <a:rPr lang="en-GB" sz="15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Learning without Limits (Hart et al., 2004)</a:t>
            </a:r>
            <a:endParaRPr sz="15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Georgia"/>
              <a:buChar char="●"/>
            </a:pPr>
            <a:r>
              <a:rPr lang="en-GB" sz="15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Learner Profile (Peterson, 1972).</a:t>
            </a:r>
            <a:endParaRPr sz="15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latin typeface="Georgia"/>
                <a:ea typeface="Georgia"/>
                <a:cs typeface="Georgia"/>
                <a:sym typeface="Georgia"/>
              </a:rPr>
              <a:t>After reading and discussing your area, feedback to the rest of the group:</a:t>
            </a:r>
            <a:endParaRPr sz="1800" dirty="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Georgia"/>
              <a:buChar char="❏"/>
            </a:pPr>
            <a:r>
              <a:rPr lang="en-GB" sz="1800" dirty="0">
                <a:latin typeface="Georgia"/>
                <a:ea typeface="Georgia"/>
                <a:cs typeface="Georgia"/>
                <a:sym typeface="Georgia"/>
              </a:rPr>
              <a:t>What are the key ideas behind the approach?</a:t>
            </a:r>
            <a:endParaRPr sz="1800" dirty="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Georgia"/>
              <a:buChar char="❏"/>
            </a:pPr>
            <a:r>
              <a:rPr lang="en-GB" sz="1800" dirty="0">
                <a:latin typeface="Georgia"/>
                <a:ea typeface="Georgia"/>
                <a:cs typeface="Georgia"/>
                <a:sym typeface="Georgia"/>
              </a:rPr>
              <a:t>What research supports the approach?</a:t>
            </a:r>
            <a:endParaRPr sz="1800" dirty="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Georgia"/>
              <a:buChar char="❏"/>
            </a:pPr>
            <a:r>
              <a:rPr lang="en-GB" sz="1800" dirty="0">
                <a:latin typeface="Georgia"/>
                <a:ea typeface="Georgia"/>
                <a:cs typeface="Georgia"/>
                <a:sym typeface="Georgia"/>
              </a:rPr>
              <a:t>What are the implications for teaching and learning?</a:t>
            </a:r>
            <a:endParaRPr sz="1800" dirty="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Georgia"/>
                <a:ea typeface="Georgia"/>
                <a:cs typeface="Georgia"/>
                <a:sym typeface="Georgia"/>
              </a:rPr>
              <a:t>Research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19" name="Google Shape;219;p31"/>
          <p:cNvSpPr txBox="1"/>
          <p:nvPr/>
        </p:nvSpPr>
        <p:spPr>
          <a:xfrm>
            <a:off x="373550" y="1599550"/>
            <a:ext cx="8381400" cy="41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Georgia"/>
                <a:ea typeface="Georgia"/>
                <a:cs typeface="Georgia"/>
                <a:sym typeface="Georgia"/>
              </a:rPr>
              <a:t>After hearing about various approaches from the list, consider: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●"/>
            </a:pPr>
            <a:r>
              <a:rPr lang="en-GB" sz="2400">
                <a:latin typeface="Georgia"/>
                <a:ea typeface="Georgia"/>
                <a:cs typeface="Georgia"/>
                <a:sym typeface="Georgia"/>
              </a:rPr>
              <a:t>Which interests you the most, and why?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●"/>
            </a:pPr>
            <a:r>
              <a:rPr lang="en-GB" sz="2400">
                <a:latin typeface="Georgia"/>
                <a:ea typeface="Georgia"/>
                <a:cs typeface="Georgia"/>
                <a:sym typeface="Georgia"/>
              </a:rPr>
              <a:t>What do these approaches have in common?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●"/>
            </a:pPr>
            <a:r>
              <a:rPr lang="en-GB" sz="2400">
                <a:latin typeface="Georgia"/>
                <a:ea typeface="Georgia"/>
                <a:cs typeface="Georgia"/>
                <a:sym typeface="Georgia"/>
              </a:rPr>
              <a:t>How do they relate to what Claxton calls ‘The Learning Power Approach’?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1209</Words>
  <Application>Microsoft Macintosh PowerPoint</Application>
  <PresentationFormat>On-screen Show (4:3)</PresentationFormat>
  <Paragraphs>151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Georgia</vt:lpstr>
      <vt:lpstr>Noto Sans Symbols</vt:lpstr>
      <vt:lpstr>Simple Light</vt:lpstr>
      <vt:lpstr>Office Theme</vt:lpstr>
      <vt:lpstr>Office Theme</vt:lpstr>
      <vt:lpstr>PowerPoint Presentation</vt:lpstr>
      <vt:lpstr>PowerPoint Presentation</vt:lpstr>
      <vt:lpstr>Session aims</vt:lpstr>
      <vt:lpstr>PowerPoint Presentation</vt:lpstr>
      <vt:lpstr>Learning to Learn</vt:lpstr>
      <vt:lpstr> Layers of Learning:</vt:lpstr>
      <vt:lpstr>PowerPoint Presentation</vt:lpstr>
      <vt:lpstr>Research</vt:lpstr>
      <vt:lpstr>Research</vt:lpstr>
      <vt:lpstr>Learning to Learn</vt:lpstr>
      <vt:lpstr>PowerPoint Presentation</vt:lpstr>
      <vt:lpstr>Reflection</vt:lpstr>
      <vt:lpstr> Further reading 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George Moran</cp:lastModifiedBy>
  <cp:revision>3</cp:revision>
  <dcterms:modified xsi:type="dcterms:W3CDTF">2024-01-04T14:43:04Z</dcterms:modified>
</cp:coreProperties>
</file>