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41"/>
  </p:notesMasterIdLst>
  <p:sldIdLst>
    <p:sldId id="263" r:id="rId2"/>
    <p:sldId id="262" r:id="rId3"/>
    <p:sldId id="271" r:id="rId4"/>
    <p:sldId id="342" r:id="rId5"/>
    <p:sldId id="272" r:id="rId6"/>
    <p:sldId id="306" r:id="rId7"/>
    <p:sldId id="308" r:id="rId8"/>
    <p:sldId id="309" r:id="rId9"/>
    <p:sldId id="317" r:id="rId10"/>
    <p:sldId id="318" r:id="rId11"/>
    <p:sldId id="319" r:id="rId12"/>
    <p:sldId id="298" r:id="rId13"/>
    <p:sldId id="289" r:id="rId14"/>
    <p:sldId id="290" r:id="rId15"/>
    <p:sldId id="280" r:id="rId16"/>
    <p:sldId id="279" r:id="rId17"/>
    <p:sldId id="278" r:id="rId18"/>
    <p:sldId id="325" r:id="rId19"/>
    <p:sldId id="326" r:id="rId20"/>
    <p:sldId id="282" r:id="rId21"/>
    <p:sldId id="320" r:id="rId22"/>
    <p:sldId id="275" r:id="rId23"/>
    <p:sldId id="334" r:id="rId24"/>
    <p:sldId id="341" r:id="rId25"/>
    <p:sldId id="335" r:id="rId26"/>
    <p:sldId id="321" r:id="rId27"/>
    <p:sldId id="322" r:id="rId28"/>
    <p:sldId id="323" r:id="rId29"/>
    <p:sldId id="324" r:id="rId30"/>
    <p:sldId id="338" r:id="rId31"/>
    <p:sldId id="337" r:id="rId32"/>
    <p:sldId id="274" r:id="rId33"/>
    <p:sldId id="340" r:id="rId34"/>
    <p:sldId id="339" r:id="rId35"/>
    <p:sldId id="267" r:id="rId36"/>
    <p:sldId id="269" r:id="rId37"/>
    <p:sldId id="270" r:id="rId38"/>
    <p:sldId id="327" r:id="rId39"/>
    <p:sldId id="328" r:id="rId40"/>
  </p:sldIdLst>
  <p:sldSz cx="12192000" cy="6858000"/>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79" d="100"/>
          <a:sy n="79" d="100"/>
        </p:scale>
        <p:origin x="3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AE40E80A-88FF-DC44-A74B-054C54624F68}" type="datetimeFigureOut">
              <a:rPr lang="en-US" smtClean="0"/>
              <a:t>12/14/2023</a:t>
            </a:fld>
            <a:endParaRPr lang="en-US"/>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DB83030D-9BCB-DC49-96DD-555F69841FA4}" type="slidenum">
              <a:rPr lang="en-US" smtClean="0"/>
              <a:t>‹#›</a:t>
            </a:fld>
            <a:endParaRPr lang="en-US"/>
          </a:p>
        </p:txBody>
      </p:sp>
    </p:spTree>
    <p:extLst>
      <p:ext uri="{BB962C8B-B14F-4D97-AF65-F5344CB8AC3E}">
        <p14:creationId xmlns:p14="http://schemas.microsoft.com/office/powerpoint/2010/main" val="698257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With an increasing number of children and young people being included in schools in England, schools are often in the position of having to identify a need and categorise children and young people according to an essentialist model: ‘refugee’ or ‘non-refugee’. The label tells us little of the person or the environment in which they are situated. </a:t>
            </a:r>
            <a:endParaRPr lang="en-US"/>
          </a:p>
        </p:txBody>
      </p:sp>
      <p:sp>
        <p:nvSpPr>
          <p:cNvPr id="4" name="Slide Number Placeholder 3"/>
          <p:cNvSpPr>
            <a:spLocks noGrp="1"/>
          </p:cNvSpPr>
          <p:nvPr>
            <p:ph type="sldNum" sz="quarter" idx="10"/>
          </p:nvPr>
        </p:nvSpPr>
        <p:spPr/>
        <p:txBody>
          <a:bodyPr/>
          <a:lstStyle/>
          <a:p>
            <a:fld id="{FA6246BF-3E5B-4248-AAE3-3A4BDC808370}" type="slidenum">
              <a:rPr lang="en-GB" smtClean="0"/>
              <a:t>13</a:t>
            </a:fld>
            <a:endParaRPr lang="en-GB"/>
          </a:p>
        </p:txBody>
      </p:sp>
    </p:spTree>
    <p:extLst>
      <p:ext uri="{BB962C8B-B14F-4D97-AF65-F5344CB8AC3E}">
        <p14:creationId xmlns:p14="http://schemas.microsoft.com/office/powerpoint/2010/main" val="24319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Working alongside Article 26, a project to enable people who have sought asylum, The University of Winchester supports a small number of people seeking sanctuary to access higher education by offering tuition fee support, a bursary of £2,000 and personal support. </a:t>
            </a:r>
          </a:p>
          <a:p>
            <a:endParaRPr lang="en-US"/>
          </a:p>
        </p:txBody>
      </p:sp>
      <p:sp>
        <p:nvSpPr>
          <p:cNvPr id="4" name="Slide Number Placeholder 3"/>
          <p:cNvSpPr>
            <a:spLocks noGrp="1"/>
          </p:cNvSpPr>
          <p:nvPr>
            <p:ph type="sldNum" sz="quarter" idx="10"/>
          </p:nvPr>
        </p:nvSpPr>
        <p:spPr/>
        <p:txBody>
          <a:bodyPr/>
          <a:lstStyle/>
          <a:p>
            <a:fld id="{FA6246BF-3E5B-4248-AAE3-3A4BDC808370}" type="slidenum">
              <a:rPr lang="en-GB" smtClean="0"/>
              <a:t>14</a:t>
            </a:fld>
            <a:endParaRPr lang="en-GB"/>
          </a:p>
        </p:txBody>
      </p:sp>
    </p:spTree>
    <p:extLst>
      <p:ext uri="{BB962C8B-B14F-4D97-AF65-F5344CB8AC3E}">
        <p14:creationId xmlns:p14="http://schemas.microsoft.com/office/powerpoint/2010/main" val="425593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874713"/>
            <a:ext cx="7783513" cy="4378325"/>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School of Sanctuary is a school that is committed to being a safe and welcoming place for all, especially those seeking sanctuary. This could be people whose lives were in danger in their own country, who have troubles at home or are just looking for a space of safety.</a:t>
            </a:r>
            <a:r>
              <a:rPr lang="en-GB"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 School of Sanctuary is a school that helps its students, staff and wider community understand what it means to be seeking sanctuary and to extend a welcome to everyone as equal, valued members of the school community. It is a school that is proud to be a place of safety and inclusion for all.</a:t>
            </a:r>
            <a:r>
              <a:rPr lang="en-GB"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a:t>
            </a:r>
            <a:r>
              <a:rPr lang="en-US" sz="1200" kern="1200" err="1">
                <a:solidFill>
                  <a:schemeClr val="tx1"/>
                </a:solidFill>
                <a:effectLst/>
                <a:latin typeface="+mn-lt"/>
                <a:ea typeface="+mn-ea"/>
                <a:cs typeface="+mn-cs"/>
              </a:rPr>
              <a:t>programme</a:t>
            </a:r>
            <a:r>
              <a:rPr lang="en-US" sz="1200" kern="1200">
                <a:solidFill>
                  <a:schemeClr val="tx1"/>
                </a:solidFill>
                <a:effectLst/>
                <a:latin typeface="+mn-lt"/>
                <a:ea typeface="+mn-ea"/>
                <a:cs typeface="+mn-cs"/>
              </a:rPr>
              <a:t> began in Yorkshire, England, but there are now Schools of Sanctuary in Wales and Ireland and the resources can be adapted for a variety of school demographics and education systems.’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A6246BF-3E5B-4248-AAE3-3A4BDC808370}" type="slidenum">
              <a:rPr lang="en-GB" smtClean="0"/>
              <a:t>17</a:t>
            </a:fld>
            <a:endParaRPr lang="en-GB"/>
          </a:p>
        </p:txBody>
      </p:sp>
    </p:spTree>
    <p:extLst>
      <p:ext uri="{BB962C8B-B14F-4D97-AF65-F5344CB8AC3E}">
        <p14:creationId xmlns:p14="http://schemas.microsoft.com/office/powerpoint/2010/main" val="175891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12/14/2023</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133716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569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08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7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97044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36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148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83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31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444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12/14/2023</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54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12/14/2023</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76850988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uidance/apply-for-a-visa-under-the-ukraine-sponsorship-scheme" TargetMode="External"/><Relationship Id="rId2" Type="http://schemas.openxmlformats.org/officeDocument/2006/relationships/hyperlink" Target="https://www.gov.uk/guidance/apply-for-a-ukraine-family-scheme-visa" TargetMode="External"/><Relationship Id="rId1" Type="http://schemas.openxmlformats.org/officeDocument/2006/relationships/slideLayout" Target="../slideLayouts/slideLayout9.xml"/><Relationship Id="rId4" Type="http://schemas.openxmlformats.org/officeDocument/2006/relationships/hyperlink" Target="https://www.gov.uk/guidance/apply-to-stay-in-the-uk-under-the-ukraine-extension-schem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inchester.ac.uk/research/university-of-sanctuar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ityofsanctuary.org/"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chools.cityofsanctuary.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projectimpact.uk/" TargetMode="External"/><Relationship Id="rId3" Type="http://schemas.openxmlformats.org/officeDocument/2006/relationships/hyperlink" Target="https://www.meshguides.org/guides/node/112" TargetMode="External"/><Relationship Id="rId7" Type="http://schemas.openxmlformats.org/officeDocument/2006/relationships/hyperlink" Target="https://neu.org.uk/advice/equality/race-equality/welcoming-refugee-children" TargetMode="External"/><Relationship Id="rId2" Type="http://schemas.openxmlformats.org/officeDocument/2006/relationships/hyperlink" Target="https://www.bell-foundation.org.uk/" TargetMode="External"/><Relationship Id="rId1" Type="http://schemas.openxmlformats.org/officeDocument/2006/relationships/slideLayout" Target="../slideLayouts/slideLayout2.xml"/><Relationship Id="rId6" Type="http://schemas.openxmlformats.org/officeDocument/2006/relationships/hyperlink" Target="https://projects.au.dk/itire" TargetMode="External"/><Relationship Id="rId5" Type="http://schemas.openxmlformats.org/officeDocument/2006/relationships/hyperlink" Target="https://www.rescue.org/uk/who-we-are" TargetMode="External"/><Relationship Id="rId4" Type="http://schemas.openxmlformats.org/officeDocument/2006/relationships/hyperlink" Target="https://www.reuk.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gov.uk/guidance/afghan-citizens-resettlement-scheme" TargetMode="External"/><Relationship Id="rId2" Type="http://schemas.openxmlformats.org/officeDocument/2006/relationships/hyperlink" Target="https://schools.cityofsanctuary.org/resources" TargetMode="External"/><Relationship Id="rId1" Type="http://schemas.openxmlformats.org/officeDocument/2006/relationships/slideLayout" Target="../slideLayouts/slideLayout2.xml"/><Relationship Id="rId5" Type="http://schemas.openxmlformats.org/officeDocument/2006/relationships/hyperlink" Target="https://assets.publishing.service.gov.uk/government/uploads/system/uploads/attachment_data/file/631369/170711_Syrian_Resettlement_Updated_Fact_Sheet_final.pdf" TargetMode="External"/><Relationship Id="rId4" Type="http://schemas.openxmlformats.org/officeDocument/2006/relationships/hyperlink" Target="https://www.gov.uk/guidance/apply-to-stay-in-the-uk-under-the-ukraine-extension-schem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efugeecouncil.org.uk/information/refugee-asylum-facts/the-truth-about-asylum/" TargetMode="External"/><Relationship Id="rId2" Type="http://schemas.openxmlformats.org/officeDocument/2006/relationships/hyperlink" Target="https://schools.cityofsanctuary.org/" TargetMode="External"/><Relationship Id="rId1" Type="http://schemas.openxmlformats.org/officeDocument/2006/relationships/slideLayout" Target="../slideLayouts/slideLayout2.xml"/><Relationship Id="rId5" Type="http://schemas.openxmlformats.org/officeDocument/2006/relationships/hyperlink" Target="https://www.unhcr.org/1951-refugee-convention.html" TargetMode="External"/><Relationship Id="rId4" Type="http://schemas.openxmlformats.org/officeDocument/2006/relationships/hyperlink" Target="https://www.unhcr.org/3b66c2aa1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177/0011392117736309" TargetMode="External"/><Relationship Id="rId2" Type="http://schemas.openxmlformats.org/officeDocument/2006/relationships/hyperlink" Target="http://www.winchester.ac.uk/Studyhere/Students-and-Money/Documents/Sanctuary%20Award%20Application%20form%20guidance%20notes%202016%20entry.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81043308@N00/5918017660" TargetMode="External"/><Relationship Id="rId2" Type="http://schemas.openxmlformats.org/officeDocument/2006/relationships/hyperlink" Target="https://www.unhcr.org/about-unhcr/who-we-are/1951-refugee-convention" TargetMode="External"/><Relationship Id="rId1" Type="http://schemas.openxmlformats.org/officeDocument/2006/relationships/slideLayout" Target="../slideLayouts/slideLayout2.xml"/><Relationship Id="rId5" Type="http://schemas.openxmlformats.org/officeDocument/2006/relationships/hyperlink" Target="https://www.adweek.com/creativity/how-5-creatives-around-world-are-helping-refugees-reclaim-their-identities-167148/" TargetMode="External"/><Relationship Id="rId4" Type="http://schemas.openxmlformats.org/officeDocument/2006/relationships/hyperlink" Target="https://www.flickr.com/photos/81043308@N0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CB925-D7F9-F2A3-AD99-B6F2CC78C48F}"/>
              </a:ext>
            </a:extLst>
          </p:cNvPr>
          <p:cNvSpPr txBox="1"/>
          <p:nvPr/>
        </p:nvSpPr>
        <p:spPr>
          <a:xfrm>
            <a:off x="7890947" y="570004"/>
            <a:ext cx="3880924" cy="5482505"/>
          </a:xfrm>
          <a:prstGeom prst="rect">
            <a:avLst/>
          </a:prstGeom>
        </p:spPr>
        <p:txBody>
          <a:bodyPr vert="horz" lIns="91440" tIns="45720" rIns="91440" bIns="45720" rtlCol="0" anchor="t">
            <a:normAutofit fontScale="92500" lnSpcReduction="10000"/>
          </a:bodyPr>
          <a:lstStyle/>
          <a:p>
            <a:pPr>
              <a:lnSpc>
                <a:spcPct val="120000"/>
              </a:lnSpc>
              <a:spcBef>
                <a:spcPct val="0"/>
              </a:spcBef>
              <a:spcAft>
                <a:spcPts val="600"/>
              </a:spcAft>
            </a:pPr>
            <a:r>
              <a:rPr lang="en-US" sz="3200" b="1" i="0" dirty="0">
                <a:solidFill>
                  <a:schemeClr val="accent4">
                    <a:lumMod val="50000"/>
                  </a:schemeClr>
                </a:solidFill>
                <a:effectLst/>
                <a:latin typeface="Calibri" panose="020F0502020204030204" pitchFamily="34" charset="0"/>
                <a:ea typeface="+mj-ea"/>
                <a:cs typeface="Calibri" panose="020F0502020204030204" pitchFamily="34" charset="0"/>
              </a:rPr>
              <a:t>Children seeking sanctuary and the welcoming teacher:</a:t>
            </a:r>
          </a:p>
          <a:p>
            <a:pPr>
              <a:lnSpc>
                <a:spcPct val="120000"/>
              </a:lnSpc>
              <a:spcBef>
                <a:spcPct val="0"/>
              </a:spcBef>
              <a:spcAft>
                <a:spcPts val="600"/>
              </a:spcAft>
            </a:pPr>
            <a:r>
              <a:rPr lang="en-US" sz="3200" b="1" i="0" dirty="0">
                <a:solidFill>
                  <a:schemeClr val="accent4">
                    <a:lumMod val="50000"/>
                  </a:schemeClr>
                </a:solidFill>
                <a:effectLst/>
                <a:latin typeface="Calibri" panose="020F0502020204030204" pitchFamily="34" charset="0"/>
                <a:ea typeface="+mj-ea"/>
                <a:cs typeface="Calibri" panose="020F0502020204030204" pitchFamily="34" charset="0"/>
              </a:rPr>
              <a:t>learning a new language in a new place.</a:t>
            </a:r>
          </a:p>
          <a:p>
            <a:pPr>
              <a:lnSpc>
                <a:spcPct val="120000"/>
              </a:lnSpc>
              <a:spcBef>
                <a:spcPct val="0"/>
              </a:spcBef>
              <a:spcAft>
                <a:spcPts val="600"/>
              </a:spcAft>
            </a:pPr>
            <a:endParaRPr lang="en-US" sz="3200" dirty="0">
              <a:solidFill>
                <a:schemeClr val="bg1"/>
              </a:solidFill>
              <a:latin typeface="Calibri" panose="020F0502020204030204" pitchFamily="34" charset="0"/>
              <a:ea typeface="+mj-ea"/>
              <a:cs typeface="Calibri" panose="020F0502020204030204" pitchFamily="34" charset="0"/>
            </a:endParaRPr>
          </a:p>
          <a:p>
            <a:pPr>
              <a:lnSpc>
                <a:spcPct val="120000"/>
              </a:lnSpc>
              <a:spcBef>
                <a:spcPct val="0"/>
              </a:spcBef>
              <a:spcAft>
                <a:spcPts val="600"/>
              </a:spcAft>
            </a:pPr>
            <a:r>
              <a:rPr lang="en-US" sz="3200" dirty="0">
                <a:solidFill>
                  <a:schemeClr val="accent1">
                    <a:lumMod val="50000"/>
                  </a:schemeClr>
                </a:solidFill>
                <a:latin typeface="Calibri" panose="020F0502020204030204" pitchFamily="34" charset="0"/>
                <a:ea typeface="+mj-ea"/>
                <a:cs typeface="Calibri" panose="020F0502020204030204" pitchFamily="34" charset="0"/>
              </a:rPr>
              <a:t>Dr. Julie Wharton</a:t>
            </a:r>
          </a:p>
          <a:p>
            <a:pPr>
              <a:lnSpc>
                <a:spcPct val="120000"/>
              </a:lnSpc>
              <a:spcBef>
                <a:spcPct val="0"/>
              </a:spcBef>
              <a:spcAft>
                <a:spcPts val="600"/>
              </a:spcAft>
            </a:pPr>
            <a:r>
              <a:rPr lang="en-US" sz="3200" dirty="0">
                <a:solidFill>
                  <a:schemeClr val="accent1">
                    <a:lumMod val="50000"/>
                  </a:schemeClr>
                </a:solidFill>
                <a:latin typeface="Calibri" panose="020F0502020204030204" pitchFamily="34" charset="0"/>
                <a:ea typeface="+mj-ea"/>
                <a:cs typeface="Calibri" panose="020F0502020204030204" pitchFamily="34" charset="0"/>
              </a:rPr>
              <a:t>University of Winchester</a:t>
            </a:r>
          </a:p>
        </p:txBody>
      </p:sp>
      <p:pic>
        <p:nvPicPr>
          <p:cNvPr id="7" name="Picture 6" descr="A building with a garden in front of it&#10;&#10;Description automatically generated">
            <a:extLst>
              <a:ext uri="{FF2B5EF4-FFF2-40B4-BE49-F238E27FC236}">
                <a16:creationId xmlns:a16="http://schemas.microsoft.com/office/drawing/2014/main" id="{5D6EE171-DFB7-295B-C94C-960298D23E2E}"/>
              </a:ext>
            </a:extLst>
          </p:cNvPr>
          <p:cNvPicPr>
            <a:picLocks noChangeAspect="1"/>
          </p:cNvPicPr>
          <p:nvPr/>
        </p:nvPicPr>
        <p:blipFill>
          <a:blip r:embed="rId2"/>
          <a:stretch>
            <a:fillRect/>
          </a:stretch>
        </p:blipFill>
        <p:spPr>
          <a:xfrm>
            <a:off x="3370634" y="732641"/>
            <a:ext cx="3886686" cy="2578615"/>
          </a:xfrm>
          <a:prstGeom prst="rect">
            <a:avLst/>
          </a:prstGeom>
        </p:spPr>
      </p:pic>
      <p:pic>
        <p:nvPicPr>
          <p:cNvPr id="8" name="Picture 4" descr="Document Links - University of Winchester">
            <a:extLst>
              <a:ext uri="{FF2B5EF4-FFF2-40B4-BE49-F238E27FC236}">
                <a16:creationId xmlns:a16="http://schemas.microsoft.com/office/drawing/2014/main" id="{BC3E2C42-AC7F-C8A5-4B60-AC702E631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634" y="3546745"/>
            <a:ext cx="3893026" cy="12587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lue text on a white background&#10;&#10;Description automatically generated">
            <a:extLst>
              <a:ext uri="{FF2B5EF4-FFF2-40B4-BE49-F238E27FC236}">
                <a16:creationId xmlns:a16="http://schemas.microsoft.com/office/drawing/2014/main" id="{3380DE01-C71A-2635-DB80-82F58B125ED2}"/>
              </a:ext>
            </a:extLst>
          </p:cNvPr>
          <p:cNvPicPr>
            <a:picLocks noChangeAspect="1"/>
          </p:cNvPicPr>
          <p:nvPr/>
        </p:nvPicPr>
        <p:blipFill>
          <a:blip r:embed="rId4"/>
          <a:stretch>
            <a:fillRect/>
          </a:stretch>
        </p:blipFill>
        <p:spPr>
          <a:xfrm>
            <a:off x="3376396" y="5055913"/>
            <a:ext cx="3880924" cy="791674"/>
          </a:xfrm>
          <a:prstGeom prst="rect">
            <a:avLst/>
          </a:prstGeom>
        </p:spPr>
      </p:pic>
    </p:spTree>
    <p:extLst>
      <p:ext uri="{BB962C8B-B14F-4D97-AF65-F5344CB8AC3E}">
        <p14:creationId xmlns:p14="http://schemas.microsoft.com/office/powerpoint/2010/main" val="86091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B9D41B-9476-48DF-CDF5-68491A4F7287}"/>
              </a:ext>
            </a:extLst>
          </p:cNvPr>
          <p:cNvSpPr/>
          <p:nvPr/>
        </p:nvSpPr>
        <p:spPr>
          <a:xfrm>
            <a:off x="6095999" y="465253"/>
            <a:ext cx="5804647" cy="5262979"/>
          </a:xfrm>
          <a:prstGeom prst="rect">
            <a:avLst/>
          </a:prstGeom>
          <a:solidFill>
            <a:schemeClr val="accent3">
              <a:lumMod val="60000"/>
              <a:lumOff val="40000"/>
            </a:schemeClr>
          </a:solidFill>
        </p:spPr>
        <p:txBody>
          <a:bodyPr wrap="square">
            <a:spAutoFit/>
          </a:bodyPr>
          <a:lstStyle/>
          <a:p>
            <a:pPr algn="l"/>
            <a:r>
              <a:rPr lang="en-GB" sz="2400" b="0" i="0" dirty="0">
                <a:solidFill>
                  <a:srgbClr val="0B0C0C"/>
                </a:solidFill>
                <a:effectLst/>
                <a:latin typeface="GDS Transport"/>
              </a:rPr>
              <a:t>The UK formally opened the Afghan Citizens Resettlement Scheme (ACRS) on 6 January 2022.</a:t>
            </a:r>
          </a:p>
          <a:p>
            <a:pPr algn="l"/>
            <a:r>
              <a:rPr lang="en-GB" sz="2400" b="0" i="0" dirty="0">
                <a:solidFill>
                  <a:srgbClr val="0B0C0C"/>
                </a:solidFill>
                <a:effectLst/>
                <a:latin typeface="GDS Transport"/>
              </a:rPr>
              <a:t>The scheme prioritises:</a:t>
            </a:r>
          </a:p>
          <a:p>
            <a:pPr marL="342900" indent="-342900" algn="l">
              <a:buFont typeface="Arial" panose="020B0604020202020204" pitchFamily="34" charset="0"/>
              <a:buChar char="•"/>
            </a:pPr>
            <a:r>
              <a:rPr lang="en-GB" sz="2400" b="0" i="0" dirty="0">
                <a:solidFill>
                  <a:srgbClr val="0B0C0C"/>
                </a:solidFill>
                <a:effectLst/>
                <a:latin typeface="GDS Transport"/>
              </a:rPr>
              <a:t>those who have assisted the UK efforts in Afghanistan and stood up for values such as democracy, women’s rights, freedom of speech, and rule of law</a:t>
            </a:r>
          </a:p>
          <a:p>
            <a:pPr marL="342900" indent="-342900" algn="l">
              <a:buFont typeface="Arial" panose="020B0604020202020204" pitchFamily="34" charset="0"/>
              <a:buChar char="•"/>
            </a:pPr>
            <a:r>
              <a:rPr lang="en-GB" sz="2400" b="0" i="0" dirty="0">
                <a:solidFill>
                  <a:srgbClr val="0B0C0C"/>
                </a:solidFill>
                <a:effectLst/>
                <a:latin typeface="GDS Transport"/>
              </a:rPr>
              <a:t>vulnerable people, including women and girls at risk, and members of minority groups at risk (including ethnic and religious minorities and LGBT+)</a:t>
            </a:r>
          </a:p>
          <a:p>
            <a:pPr algn="l"/>
            <a:endParaRPr lang="en-GB" sz="2400" b="0" i="0" dirty="0">
              <a:solidFill>
                <a:srgbClr val="0B0C0C"/>
              </a:solidFill>
              <a:effectLst/>
              <a:latin typeface="GDS Transport"/>
            </a:endParaRPr>
          </a:p>
          <a:p>
            <a:pPr algn="l"/>
            <a:r>
              <a:rPr lang="en-GB" sz="2400" b="0" i="0" dirty="0">
                <a:solidFill>
                  <a:srgbClr val="0B0C0C"/>
                </a:solidFill>
                <a:effectLst/>
                <a:latin typeface="GDS Transport"/>
              </a:rPr>
              <a:t>(Gov.UK,2022:[online])</a:t>
            </a:r>
          </a:p>
        </p:txBody>
      </p:sp>
      <p:pic>
        <p:nvPicPr>
          <p:cNvPr id="9" name="Picture 8" descr="A red and white flag&#10;&#10;Description automatically generated with medium confidence">
            <a:extLst>
              <a:ext uri="{FF2B5EF4-FFF2-40B4-BE49-F238E27FC236}">
                <a16:creationId xmlns:a16="http://schemas.microsoft.com/office/drawing/2014/main" id="{9AF0CA4C-F697-1C14-57C5-090C348E8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424" y="3594179"/>
            <a:ext cx="3732443" cy="2080480"/>
          </a:xfrm>
          <a:prstGeom prst="rect">
            <a:avLst/>
          </a:prstGeom>
        </p:spPr>
      </p:pic>
      <p:sp>
        <p:nvSpPr>
          <p:cNvPr id="6" name="Title 1">
            <a:extLst>
              <a:ext uri="{FF2B5EF4-FFF2-40B4-BE49-F238E27FC236}">
                <a16:creationId xmlns:a16="http://schemas.microsoft.com/office/drawing/2014/main" id="{C562C87B-F694-3077-F7C3-D63E94C2B667}"/>
              </a:ext>
            </a:extLst>
          </p:cNvPr>
          <p:cNvSpPr txBox="1">
            <a:spLocks/>
          </p:cNvSpPr>
          <p:nvPr/>
        </p:nvSpPr>
        <p:spPr bwMode="gray">
          <a:xfrm>
            <a:off x="1225625" y="778932"/>
            <a:ext cx="3860260" cy="17356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lumMod val="50000"/>
                  </a:schemeClr>
                </a:solidFill>
                <a:latin typeface="Calibri" panose="020F0502020204030204" pitchFamily="34" charset="0"/>
                <a:cs typeface="Calibri" panose="020F0502020204030204" pitchFamily="34" charset="0"/>
              </a:rPr>
              <a:t>Resettlement schemes</a:t>
            </a:r>
          </a:p>
        </p:txBody>
      </p:sp>
      <p:sp>
        <p:nvSpPr>
          <p:cNvPr id="8" name="Text Placeholder 3">
            <a:extLst>
              <a:ext uri="{FF2B5EF4-FFF2-40B4-BE49-F238E27FC236}">
                <a16:creationId xmlns:a16="http://schemas.microsoft.com/office/drawing/2014/main" id="{9E885BDF-FBB5-3029-0DC2-6E35BC64370B}"/>
              </a:ext>
            </a:extLst>
          </p:cNvPr>
          <p:cNvSpPr txBox="1">
            <a:spLocks/>
          </p:cNvSpPr>
          <p:nvPr/>
        </p:nvSpPr>
        <p:spPr bwMode="gray">
          <a:xfrm>
            <a:off x="1226673" y="2743200"/>
            <a:ext cx="3859212" cy="1371600"/>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dirty="0">
                <a:solidFill>
                  <a:schemeClr val="accent1">
                    <a:lumMod val="50000"/>
                  </a:schemeClr>
                </a:solidFill>
                <a:latin typeface="Calibri" panose="020F0502020204030204" pitchFamily="34" charset="0"/>
                <a:cs typeface="Calibri" panose="020F0502020204030204" pitchFamily="34" charset="0"/>
              </a:rPr>
              <a:t>What are these?</a:t>
            </a:r>
          </a:p>
        </p:txBody>
      </p:sp>
    </p:spTree>
    <p:extLst>
      <p:ext uri="{BB962C8B-B14F-4D97-AF65-F5344CB8AC3E}">
        <p14:creationId xmlns:p14="http://schemas.microsoft.com/office/powerpoint/2010/main" val="2641551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3E64DD-FED3-90A3-CBF7-2965C9844C0E}"/>
              </a:ext>
            </a:extLst>
          </p:cNvPr>
          <p:cNvSpPr/>
          <p:nvPr/>
        </p:nvSpPr>
        <p:spPr>
          <a:xfrm>
            <a:off x="0" y="0"/>
            <a:ext cx="12192000" cy="6858000"/>
          </a:xfrm>
          <a:prstGeom prst="rect">
            <a:avLst/>
          </a:prstGeom>
          <a:solidFill>
            <a:schemeClr val="accent3">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B35DC6-5696-7956-9A11-8A699B0DBCF8}"/>
              </a:ext>
            </a:extLst>
          </p:cNvPr>
          <p:cNvSpPr txBox="1"/>
          <p:nvPr/>
        </p:nvSpPr>
        <p:spPr>
          <a:xfrm>
            <a:off x="440392" y="366623"/>
            <a:ext cx="11083738" cy="6124754"/>
          </a:xfrm>
          <a:prstGeom prst="rect">
            <a:avLst/>
          </a:prstGeom>
          <a:noFill/>
        </p:spPr>
        <p:txBody>
          <a:bodyPr wrap="square">
            <a:spAutoFit/>
          </a:bodyPr>
          <a:lstStyle/>
          <a:p>
            <a:pPr algn="l"/>
            <a:r>
              <a:rPr lang="en-GB" sz="2800" b="0" i="0">
                <a:solidFill>
                  <a:srgbClr val="0B0C0C"/>
                </a:solidFill>
                <a:effectLst/>
                <a:latin typeface="GDS Transport"/>
              </a:rPr>
              <a:t>The UK has put 3 different Ukraine Schemes in place to support those who wish to either come to or remain in the UK:</a:t>
            </a:r>
          </a:p>
          <a:p>
            <a:pPr algn="l">
              <a:buFont typeface="Arial" panose="020B0604020202020204" pitchFamily="34" charset="0"/>
              <a:buChar char="•"/>
            </a:pPr>
            <a:r>
              <a:rPr lang="en-GB" sz="2800" b="0" i="0">
                <a:solidFill>
                  <a:schemeClr val="accent3">
                    <a:lumMod val="75000"/>
                  </a:schemeClr>
                </a:solidFill>
                <a:effectLst/>
                <a:latin typeface="GDS Transport"/>
                <a:hlinkClick r:id="rId2">
                  <a:extLst>
                    <a:ext uri="{A12FA001-AC4F-418D-AE19-62706E023703}">
                      <ahyp:hlinkClr xmlns:ahyp="http://schemas.microsoft.com/office/drawing/2018/hyperlinkcolor" val="tx"/>
                    </a:ext>
                  </a:extLst>
                </a:hlinkClick>
              </a:rPr>
              <a:t>Ukraine Family Scheme</a:t>
            </a:r>
            <a:r>
              <a:rPr lang="en-GB" sz="2800" b="0" i="0">
                <a:solidFill>
                  <a:schemeClr val="accent3">
                    <a:lumMod val="75000"/>
                  </a:schemeClr>
                </a:solidFill>
                <a:effectLst/>
                <a:latin typeface="GDS Transport"/>
              </a:rPr>
              <a:t> </a:t>
            </a:r>
            <a:r>
              <a:rPr lang="en-GB" sz="2800" b="0" i="0">
                <a:solidFill>
                  <a:srgbClr val="0B0C0C"/>
                </a:solidFill>
                <a:effectLst/>
                <a:latin typeface="GDS Transport"/>
              </a:rPr>
              <a:t>- if you have family who are settled in the UK, you may be able to apply to the Ukraine Family Scheme</a:t>
            </a:r>
          </a:p>
          <a:p>
            <a:pPr algn="l">
              <a:buFont typeface="Arial" panose="020B0604020202020204" pitchFamily="34" charset="0"/>
              <a:buChar char="•"/>
            </a:pPr>
            <a:r>
              <a:rPr lang="en-GB" sz="2800" b="0" i="0">
                <a:solidFill>
                  <a:schemeClr val="accent3">
                    <a:lumMod val="75000"/>
                  </a:schemeClr>
                </a:solidFill>
                <a:effectLst/>
                <a:latin typeface="GDS Transport"/>
                <a:hlinkClick r:id="rId3">
                  <a:extLst>
                    <a:ext uri="{A12FA001-AC4F-418D-AE19-62706E023703}">
                      <ahyp:hlinkClr xmlns:ahyp="http://schemas.microsoft.com/office/drawing/2018/hyperlinkcolor" val="tx"/>
                    </a:ext>
                  </a:extLst>
                </a:hlinkClick>
              </a:rPr>
              <a:t>Homes for Ukraine</a:t>
            </a:r>
            <a:r>
              <a:rPr lang="en-GB" sz="2800" b="0" i="0">
                <a:solidFill>
                  <a:schemeClr val="accent3">
                    <a:lumMod val="75000"/>
                  </a:schemeClr>
                </a:solidFill>
                <a:effectLst/>
                <a:latin typeface="GDS Transport"/>
              </a:rPr>
              <a:t> </a:t>
            </a:r>
            <a:r>
              <a:rPr lang="en-GB" sz="2800" b="0" i="0">
                <a:solidFill>
                  <a:srgbClr val="0B0C0C"/>
                </a:solidFill>
                <a:effectLst/>
                <a:latin typeface="GDS Transport"/>
              </a:rPr>
              <a:t>- if you want to be sponsored by a UK household for 6 months, you may be able to apply to the Homes for Ukraine scheme</a:t>
            </a:r>
          </a:p>
          <a:p>
            <a:pPr algn="l">
              <a:buFont typeface="Arial" panose="020B0604020202020204" pitchFamily="34" charset="0"/>
              <a:buChar char="•"/>
            </a:pPr>
            <a:r>
              <a:rPr lang="en-GB" sz="2800" b="0" i="0">
                <a:solidFill>
                  <a:schemeClr val="accent3">
                    <a:lumMod val="75000"/>
                  </a:schemeClr>
                </a:solidFill>
                <a:effectLst/>
                <a:latin typeface="GDS Transport"/>
                <a:hlinkClick r:id="rId4">
                  <a:extLst>
                    <a:ext uri="{A12FA001-AC4F-418D-AE19-62706E023703}">
                      <ahyp:hlinkClr xmlns:ahyp="http://schemas.microsoft.com/office/drawing/2018/hyperlinkcolor" val="tx"/>
                    </a:ext>
                  </a:extLst>
                </a:hlinkClick>
              </a:rPr>
              <a:t>Ukraine Extension Scheme</a:t>
            </a:r>
            <a:r>
              <a:rPr lang="en-GB" sz="2800" b="0" i="0">
                <a:solidFill>
                  <a:schemeClr val="accent3">
                    <a:lumMod val="75000"/>
                  </a:schemeClr>
                </a:solidFill>
                <a:effectLst/>
                <a:latin typeface="GDS Transport"/>
              </a:rPr>
              <a:t> </a:t>
            </a:r>
            <a:r>
              <a:rPr lang="en-GB" sz="2800" b="0" i="0">
                <a:solidFill>
                  <a:srgbClr val="0B0C0C"/>
                </a:solidFill>
                <a:effectLst/>
                <a:latin typeface="GDS Transport"/>
              </a:rPr>
              <a:t>- you can apply for this scheme if one of the following is true:</a:t>
            </a:r>
          </a:p>
          <a:p>
            <a:pPr marL="742950" lvl="1" indent="-285750" algn="l">
              <a:buFont typeface="Arial" panose="020B0604020202020204" pitchFamily="34" charset="0"/>
              <a:buChar char="•"/>
            </a:pPr>
            <a:r>
              <a:rPr lang="en-GB" sz="2800" b="0" i="0">
                <a:solidFill>
                  <a:srgbClr val="0B0C0C"/>
                </a:solidFill>
                <a:effectLst/>
                <a:latin typeface="GDS Transport"/>
              </a:rPr>
              <a:t>you held permission to be in the UK on or between 18 March 2022 and 16 May 2023 – the permission does not need to cover the whole period</a:t>
            </a:r>
          </a:p>
          <a:p>
            <a:pPr marL="742950" lvl="1" indent="-285750" algn="l">
              <a:buFont typeface="Arial" panose="020B0604020202020204" pitchFamily="34" charset="0"/>
              <a:buChar char="•"/>
            </a:pPr>
            <a:r>
              <a:rPr lang="en-GB" sz="2800" b="0" i="0">
                <a:solidFill>
                  <a:srgbClr val="0B0C0C"/>
                </a:solidFill>
                <a:effectLst/>
                <a:latin typeface="GDS Transport"/>
              </a:rPr>
              <a:t>you previously held permission to be in the UK and that permission expired on or after 1 January 2022</a:t>
            </a:r>
          </a:p>
          <a:p>
            <a:pPr algn="l"/>
            <a:r>
              <a:rPr lang="en-GB" sz="2800" b="0" i="0">
                <a:solidFill>
                  <a:srgbClr val="0B0C0C"/>
                </a:solidFill>
                <a:effectLst/>
                <a:latin typeface="GDS Transport"/>
              </a:rPr>
              <a:t>This route does not require a UK based sponsor. (</a:t>
            </a:r>
            <a:r>
              <a:rPr lang="en-GB" sz="2800" b="0" i="0" err="1">
                <a:solidFill>
                  <a:srgbClr val="0B0C0C"/>
                </a:solidFill>
                <a:effectLst/>
                <a:latin typeface="GDS Transport"/>
              </a:rPr>
              <a:t>Gov.UK</a:t>
            </a:r>
            <a:r>
              <a:rPr lang="en-GB" sz="2800" b="0" i="0">
                <a:solidFill>
                  <a:srgbClr val="0B0C0C"/>
                </a:solidFill>
                <a:effectLst/>
                <a:latin typeface="GDS Transport"/>
              </a:rPr>
              <a:t>, 2023:[online])</a:t>
            </a:r>
          </a:p>
        </p:txBody>
      </p:sp>
    </p:spTree>
    <p:extLst>
      <p:ext uri="{BB962C8B-B14F-4D97-AF65-F5344CB8AC3E}">
        <p14:creationId xmlns:p14="http://schemas.microsoft.com/office/powerpoint/2010/main" val="209095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AD23E06-474A-1D96-E3F4-CDA4C34F1857}"/>
              </a:ext>
            </a:extLst>
          </p:cNvPr>
          <p:cNvSpPr>
            <a:spLocks noGrp="1"/>
          </p:cNvSpPr>
          <p:nvPr>
            <p:ph type="title"/>
          </p:nvPr>
        </p:nvSpPr>
        <p:spPr>
          <a:xfrm>
            <a:off x="1587710" y="455362"/>
            <a:ext cx="4018219" cy="1550419"/>
          </a:xfrm>
        </p:spPr>
        <p:txBody>
          <a:bodyPr vert="horz" lIns="91440" tIns="45720" rIns="91440" bIns="45720" rtlCol="0" anchor="t">
            <a:normAutofit/>
          </a:bodyPr>
          <a:lstStyle/>
          <a:p>
            <a:pPr>
              <a:lnSpc>
                <a:spcPct val="90000"/>
              </a:lnSpc>
            </a:pPr>
            <a:r>
              <a:rPr lang="en-US" sz="3700" b="1" kern="1200" dirty="0">
                <a:solidFill>
                  <a:schemeClr val="tx1"/>
                </a:solidFill>
                <a:latin typeface="Calibri" panose="020F0502020204030204" pitchFamily="34" charset="0"/>
                <a:cs typeface="Calibri" panose="020F0502020204030204" pitchFamily="34" charset="0"/>
              </a:rPr>
              <a:t>Causes of forced migration</a:t>
            </a:r>
          </a:p>
        </p:txBody>
      </p:sp>
      <p:sp>
        <p:nvSpPr>
          <p:cNvPr id="13" name="Rectangle 12">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10A651-927D-E3A2-1DC5-47C985CBE257}"/>
              </a:ext>
            </a:extLst>
          </p:cNvPr>
          <p:cNvSpPr/>
          <p:nvPr/>
        </p:nvSpPr>
        <p:spPr>
          <a:xfrm>
            <a:off x="1587710" y="2160016"/>
            <a:ext cx="4018219" cy="3926152"/>
          </a:xfrm>
          <a:prstGeom prst="rect">
            <a:avLst/>
          </a:prstGeom>
        </p:spPr>
        <p:txBody>
          <a:bodyPr vert="horz" lIns="91440" tIns="45720" rIns="91440" bIns="45720" rtlCol="0">
            <a:normAutofit/>
          </a:bodyPr>
          <a:lstStyle/>
          <a:p>
            <a:pPr marL="285750" indent="-228600">
              <a:lnSpc>
                <a:spcPct val="110000"/>
              </a:lnSpc>
              <a:spcAft>
                <a:spcPts val="600"/>
              </a:spcAft>
              <a:buClr>
                <a:schemeClr val="accent1"/>
              </a:buClr>
              <a:buFont typeface="Arial" panose="020B0604020202020204" pitchFamily="34" charset="0"/>
              <a:buChar char="•"/>
            </a:pPr>
            <a:r>
              <a:rPr lang="en-US" sz="2800" dirty="0">
                <a:latin typeface="Calibri" panose="020F0502020204030204" pitchFamily="34" charset="0"/>
                <a:cs typeface="Calibri" panose="020F0502020204030204" pitchFamily="34" charset="0"/>
              </a:rPr>
              <a:t>Violence</a:t>
            </a:r>
          </a:p>
          <a:p>
            <a:pPr marL="285750" indent="-228600">
              <a:lnSpc>
                <a:spcPct val="110000"/>
              </a:lnSpc>
              <a:spcAft>
                <a:spcPts val="600"/>
              </a:spcAft>
              <a:buClr>
                <a:schemeClr val="accent1"/>
              </a:buClr>
              <a:buFont typeface="Arial" panose="020B0604020202020204" pitchFamily="34" charset="0"/>
              <a:buChar char="•"/>
            </a:pPr>
            <a:r>
              <a:rPr lang="en-US" sz="2800" dirty="0">
                <a:latin typeface="Calibri" panose="020F0502020204030204" pitchFamily="34" charset="0"/>
                <a:cs typeface="Calibri" panose="020F0502020204030204" pitchFamily="34" charset="0"/>
              </a:rPr>
              <a:t>Conflicts</a:t>
            </a:r>
          </a:p>
          <a:p>
            <a:pPr marL="285750" indent="-228600">
              <a:lnSpc>
                <a:spcPct val="110000"/>
              </a:lnSpc>
              <a:spcAft>
                <a:spcPts val="600"/>
              </a:spcAft>
              <a:buClr>
                <a:schemeClr val="accent1"/>
              </a:buClr>
              <a:buFont typeface="Arial" panose="020B0604020202020204" pitchFamily="34" charset="0"/>
              <a:buChar char="•"/>
            </a:pPr>
            <a:r>
              <a:rPr lang="en-US" sz="2800" dirty="0">
                <a:latin typeface="Calibri" panose="020F0502020204030204" pitchFamily="34" charset="0"/>
                <a:cs typeface="Calibri" panose="020F0502020204030204" pitchFamily="34" charset="0"/>
              </a:rPr>
              <a:t>Environmental and/or</a:t>
            </a:r>
          </a:p>
          <a:p>
            <a:pPr marL="285750" indent="-228600">
              <a:lnSpc>
                <a:spcPct val="110000"/>
              </a:lnSpc>
              <a:spcAft>
                <a:spcPts val="600"/>
              </a:spcAft>
              <a:buClr>
                <a:schemeClr val="accent1"/>
              </a:buClr>
              <a:buFont typeface="Arial" panose="020B0604020202020204" pitchFamily="34" charset="0"/>
              <a:buChar char="•"/>
            </a:pPr>
            <a:r>
              <a:rPr lang="en-US" sz="2800" dirty="0">
                <a:latin typeface="Calibri" panose="020F0502020204030204" pitchFamily="34" charset="0"/>
                <a:cs typeface="Calibri" panose="020F0502020204030204" pitchFamily="34" charset="0"/>
              </a:rPr>
              <a:t>Economic reasons (Yousaf, 2018)</a:t>
            </a:r>
          </a:p>
        </p:txBody>
      </p:sp>
      <p:pic>
        <p:nvPicPr>
          <p:cNvPr id="3" name="Picture 2" descr="Map graphic with pins">
            <a:extLst>
              <a:ext uri="{FF2B5EF4-FFF2-40B4-BE49-F238E27FC236}">
                <a16:creationId xmlns:a16="http://schemas.microsoft.com/office/drawing/2014/main" id="{3C69D537-BD5F-A2B6-A55F-A679A6AE2B73}"/>
              </a:ext>
            </a:extLst>
          </p:cNvPr>
          <p:cNvPicPr>
            <a:picLocks noChangeAspect="1"/>
          </p:cNvPicPr>
          <p:nvPr/>
        </p:nvPicPr>
        <p:blipFill rotWithShape="1">
          <a:blip r:embed="rId2"/>
          <a:srcRect l="18356" r="12609" b="-1"/>
          <a:stretch/>
        </p:blipFill>
        <p:spPr>
          <a:xfrm>
            <a:off x="6038059" y="565150"/>
            <a:ext cx="5588782" cy="5727699"/>
          </a:xfrm>
          <a:prstGeom prst="rect">
            <a:avLst/>
          </a:prstGeom>
        </p:spPr>
      </p:pic>
    </p:spTree>
    <p:extLst>
      <p:ext uri="{BB962C8B-B14F-4D97-AF65-F5344CB8AC3E}">
        <p14:creationId xmlns:p14="http://schemas.microsoft.com/office/powerpoint/2010/main" val="310840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1028" y="408930"/>
            <a:ext cx="10354962" cy="1815882"/>
          </a:xfrm>
          <a:prstGeom prst="rect">
            <a:avLst/>
          </a:prstGeom>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As Pumphrey (2010:6) states, ‘subjective judgements concerning the labelling and categorisation of individuals and groups represent an ever-present potential educational danger: the oversimplification of complex concerns.’</a:t>
            </a:r>
          </a:p>
        </p:txBody>
      </p:sp>
      <p:pic>
        <p:nvPicPr>
          <p:cNvPr id="2" name="Picture 1" descr="e5te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33" y="2605480"/>
            <a:ext cx="5259822" cy="3507644"/>
          </a:xfrm>
          <a:prstGeom prst="rect">
            <a:avLst/>
          </a:prstGeom>
        </p:spPr>
      </p:pic>
      <p:pic>
        <p:nvPicPr>
          <p:cNvPr id="1026" name="Picture 2" descr="See the source image">
            <a:extLst>
              <a:ext uri="{FF2B5EF4-FFF2-40B4-BE49-F238E27FC236}">
                <a16:creationId xmlns:a16="http://schemas.microsoft.com/office/drawing/2014/main" id="{E22EED5E-DEF9-7446-8E5D-5AB077D5C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889" y="2605480"/>
            <a:ext cx="3507644" cy="3507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B150380C-1951-594C-9AC8-81382E1ED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9467" y="2605480"/>
            <a:ext cx="3646488" cy="35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759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 Alphe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778" y="-1086328"/>
            <a:ext cx="12426778" cy="8253607"/>
          </a:xfrm>
          <a:prstGeom prst="rect">
            <a:avLst/>
          </a:prstGeom>
        </p:spPr>
      </p:pic>
      <p:sp>
        <p:nvSpPr>
          <p:cNvPr id="4" name="Rectangle 3"/>
          <p:cNvSpPr/>
          <p:nvPr/>
        </p:nvSpPr>
        <p:spPr>
          <a:xfrm>
            <a:off x="420131" y="5445225"/>
            <a:ext cx="11219934" cy="1384995"/>
          </a:xfrm>
          <a:prstGeom prst="rect">
            <a:avLst/>
          </a:prstGeom>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At the University of Winchester ‘We use the term ‘sanctuary’ rather than ‘asylum’ to avoid the negative connotations of phrases such as ‘asylum-seekers’’ (University of Winchester, 2016:1). </a:t>
            </a:r>
          </a:p>
        </p:txBody>
      </p:sp>
    </p:spTree>
    <p:extLst>
      <p:ext uri="{BB962C8B-B14F-4D97-AF65-F5344CB8AC3E}">
        <p14:creationId xmlns:p14="http://schemas.microsoft.com/office/powerpoint/2010/main" val="2476722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C4158A-1E76-8D29-B066-A6F907745902}"/>
              </a:ext>
            </a:extLst>
          </p:cNvPr>
          <p:cNvSpPr>
            <a:spLocks noGrp="1"/>
          </p:cNvSpPr>
          <p:nvPr>
            <p:ph type="title"/>
          </p:nvPr>
        </p:nvSpPr>
        <p:spPr>
          <a:xfrm>
            <a:off x="1587710" y="1296021"/>
            <a:ext cx="4067909" cy="1550419"/>
          </a:xfrm>
        </p:spPr>
        <p:txBody>
          <a:bodyPr vert="horz" lIns="91440" tIns="45720" rIns="91440" bIns="45720" rtlCol="0" anchor="t">
            <a:normAutofit/>
          </a:bodyPr>
          <a:lstStyle/>
          <a:p>
            <a:r>
              <a:rPr lang="en-US" b="0" kern="1200" dirty="0">
                <a:solidFill>
                  <a:schemeClr val="accent1">
                    <a:lumMod val="50000"/>
                  </a:schemeClr>
                </a:solidFill>
                <a:latin typeface="Calibri" panose="020F0502020204030204" pitchFamily="34" charset="0"/>
                <a:cs typeface="Calibri" panose="020F0502020204030204" pitchFamily="34" charset="0"/>
              </a:rPr>
              <a:t>University of Sanctuary</a:t>
            </a:r>
          </a:p>
        </p:txBody>
      </p:sp>
      <p:sp>
        <p:nvSpPr>
          <p:cNvPr id="7" name="TextBox 6">
            <a:extLst>
              <a:ext uri="{FF2B5EF4-FFF2-40B4-BE49-F238E27FC236}">
                <a16:creationId xmlns:a16="http://schemas.microsoft.com/office/drawing/2014/main" id="{6CCBA482-69CB-EE89-DF24-1527A71EF646}"/>
              </a:ext>
            </a:extLst>
          </p:cNvPr>
          <p:cNvSpPr txBox="1"/>
          <p:nvPr/>
        </p:nvSpPr>
        <p:spPr>
          <a:xfrm>
            <a:off x="1587710" y="2889144"/>
            <a:ext cx="4067909" cy="3926152"/>
          </a:xfrm>
          <a:prstGeom prst="rect">
            <a:avLst/>
          </a:prstGeom>
        </p:spPr>
        <p:txBody>
          <a:bodyPr vert="horz" lIns="91440" tIns="45720" rIns="91440" bIns="45720" rtlCol="0">
            <a:normAutofit/>
          </a:bodyPr>
          <a:lstStyle/>
          <a:p>
            <a:pPr>
              <a:lnSpc>
                <a:spcPct val="110000"/>
              </a:lnSpc>
              <a:spcAft>
                <a:spcPts val="600"/>
              </a:spcAft>
              <a:buClr>
                <a:schemeClr val="accent1"/>
              </a:buClr>
            </a:pPr>
            <a:r>
              <a:rPr lang="en-US" dirty="0">
                <a:latin typeface="Calibri" panose="020F0502020204030204" pitchFamily="34" charset="0"/>
                <a:cs typeface="Calibri" panose="020F0502020204030204" pitchFamily="34" charset="0"/>
                <a:hlinkClick r:id="rId2"/>
              </a:rPr>
              <a:t>https://winchester.ac.uk/research/university-of-sanctuary/</a:t>
            </a:r>
            <a:endParaRPr lang="en-US" dirty="0">
              <a:latin typeface="Calibri" panose="020F0502020204030204" pitchFamily="34" charset="0"/>
              <a:cs typeface="Calibri" panose="020F0502020204030204" pitchFamily="34" charset="0"/>
            </a:endParaRPr>
          </a:p>
          <a:p>
            <a:pPr indent="-228600">
              <a:lnSpc>
                <a:spcPct val="110000"/>
              </a:lnSpc>
              <a:spcAft>
                <a:spcPts val="600"/>
              </a:spcAft>
              <a:buClr>
                <a:schemeClr val="accent1"/>
              </a:buClr>
              <a:buFont typeface="Arial" panose="020B0604020202020204" pitchFamily="34" charset="0"/>
              <a:buChar char="•"/>
            </a:pPr>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8FA33D11-FC9E-1BFA-C9FC-AF285A35D2F6}"/>
              </a:ext>
            </a:extLst>
          </p:cNvPr>
          <p:cNvPicPr>
            <a:picLocks noChangeAspect="1"/>
          </p:cNvPicPr>
          <p:nvPr/>
        </p:nvPicPr>
        <p:blipFill>
          <a:blip r:embed="rId3"/>
          <a:stretch>
            <a:fillRect/>
          </a:stretch>
        </p:blipFill>
        <p:spPr>
          <a:xfrm>
            <a:off x="-89978" y="-7"/>
            <a:ext cx="12281978" cy="9150070"/>
          </a:xfrm>
          <a:prstGeom prst="rect">
            <a:avLst/>
          </a:prstGeom>
        </p:spPr>
      </p:pic>
      <p:sp>
        <p:nvSpPr>
          <p:cNvPr id="4" name="TextBox 3">
            <a:extLst>
              <a:ext uri="{FF2B5EF4-FFF2-40B4-BE49-F238E27FC236}">
                <a16:creationId xmlns:a16="http://schemas.microsoft.com/office/drawing/2014/main" id="{D8610B0B-E68F-B77F-B36C-B9D0D51CBA1E}"/>
              </a:ext>
            </a:extLst>
          </p:cNvPr>
          <p:cNvSpPr txBox="1"/>
          <p:nvPr/>
        </p:nvSpPr>
        <p:spPr>
          <a:xfrm>
            <a:off x="565150" y="3951575"/>
            <a:ext cx="6240162" cy="381771"/>
          </a:xfrm>
          <a:prstGeom prst="rect">
            <a:avLst/>
          </a:prstGeom>
          <a:noFill/>
        </p:spPr>
        <p:txBody>
          <a:bodyPr wrap="square">
            <a:spAutoFit/>
          </a:bodyPr>
          <a:lstStyle/>
          <a:p>
            <a:pPr>
              <a:lnSpc>
                <a:spcPct val="110000"/>
              </a:lnSpc>
              <a:spcAft>
                <a:spcPts val="600"/>
              </a:spcAft>
              <a:buClr>
                <a:schemeClr val="accent1"/>
              </a:buClr>
            </a:pPr>
            <a:r>
              <a:rPr lang="en-US" dirty="0">
                <a:latin typeface="Calibri" panose="020F0502020204030204" pitchFamily="34" charset="0"/>
                <a:cs typeface="Calibri" panose="020F0502020204030204" pitchFamily="34" charset="0"/>
                <a:hlinkClick r:id="rId2"/>
              </a:rPr>
              <a:t>https://winchester.ac.uk/research/university-of-sanctuary/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0045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510A-DAD6-7EC5-7AFB-337F2695ACE0}"/>
              </a:ext>
            </a:extLst>
          </p:cNvPr>
          <p:cNvSpPr>
            <a:spLocks noGrp="1"/>
          </p:cNvSpPr>
          <p:nvPr>
            <p:ph type="title"/>
          </p:nvPr>
        </p:nvSpPr>
        <p:spPr>
          <a:xfrm>
            <a:off x="1318055" y="-737644"/>
            <a:ext cx="3908854" cy="2817438"/>
          </a:xfrm>
        </p:spPr>
        <p:txBody>
          <a:bodyPr vert="horz" lIns="91440" tIns="45720" rIns="91440" bIns="45720" rtlCol="0" anchor="b" anchorCtr="0">
            <a:normAutofit/>
          </a:bodyPr>
          <a:lstStyle/>
          <a:p>
            <a:r>
              <a:rPr lang="en-US" sz="5400" b="0" dirty="0">
                <a:solidFill>
                  <a:schemeClr val="accent1">
                    <a:lumMod val="50000"/>
                  </a:schemeClr>
                </a:solidFill>
                <a:latin typeface="Calibri" panose="020F0502020204030204" pitchFamily="34" charset="0"/>
                <a:cs typeface="Calibri" panose="020F0502020204030204" pitchFamily="34" charset="0"/>
              </a:rPr>
              <a:t>City of Sanctuary</a:t>
            </a:r>
          </a:p>
        </p:txBody>
      </p:sp>
      <p:pic>
        <p:nvPicPr>
          <p:cNvPr id="5" name="Content Placeholder 4" descr="A picture containing indoor, wall&#10;&#10;Description automatically generated">
            <a:extLst>
              <a:ext uri="{FF2B5EF4-FFF2-40B4-BE49-F238E27FC236}">
                <a16:creationId xmlns:a16="http://schemas.microsoft.com/office/drawing/2014/main" id="{71CA1C7E-10AD-40F6-9D14-48B024416F29}"/>
              </a:ext>
            </a:extLst>
          </p:cNvPr>
          <p:cNvPicPr>
            <a:picLocks noGrp="1" noChangeAspect="1"/>
          </p:cNvPicPr>
          <p:nvPr>
            <p:ph idx="1"/>
          </p:nvPr>
        </p:nvPicPr>
        <p:blipFill rotWithShape="1">
          <a:blip r:embed="rId2"/>
          <a:srcRect t="24530" r="1" b="3311"/>
          <a:stretch/>
        </p:blipFill>
        <p:spPr>
          <a:xfrm>
            <a:off x="4232496" y="10"/>
            <a:ext cx="7959505" cy="6857992"/>
          </a:xfrm>
          <a:custGeom>
            <a:avLst/>
            <a:gdLst/>
            <a:ahLst/>
            <a:cxnLst/>
            <a:rect l="l" t="t" r="r" b="b"/>
            <a:pathLst>
              <a:path w="7959505" h="6858002">
                <a:moveTo>
                  <a:pt x="311551" y="6702976"/>
                </a:moveTo>
                <a:lnTo>
                  <a:pt x="297715" y="6742552"/>
                </a:lnTo>
                <a:cubicBezTo>
                  <a:pt x="283999" y="6764841"/>
                  <a:pt x="278713" y="6788417"/>
                  <a:pt x="278237" y="6812063"/>
                </a:cubicBezTo>
                <a:lnTo>
                  <a:pt x="278237" y="6812064"/>
                </a:lnTo>
                <a:lnTo>
                  <a:pt x="283011" y="6776800"/>
                </a:lnTo>
                <a:cubicBezTo>
                  <a:pt x="286107" y="6765164"/>
                  <a:pt x="290857" y="6753698"/>
                  <a:pt x="297715" y="6742553"/>
                </a:cubicBezTo>
                <a:cubicBezTo>
                  <a:pt x="306003" y="6729219"/>
                  <a:pt x="311147" y="6716169"/>
                  <a:pt x="311551" y="6702977"/>
                </a:cubicBezTo>
                <a:close/>
                <a:moveTo>
                  <a:pt x="328959" y="6564620"/>
                </a:moveTo>
                <a:lnTo>
                  <a:pt x="306480" y="6588625"/>
                </a:lnTo>
                <a:cubicBezTo>
                  <a:pt x="298003" y="6597578"/>
                  <a:pt x="291954" y="6611342"/>
                  <a:pt x="289858" y="6625224"/>
                </a:cubicBezTo>
                <a:lnTo>
                  <a:pt x="289858" y="6625225"/>
                </a:lnTo>
                <a:lnTo>
                  <a:pt x="289870" y="6645552"/>
                </a:lnTo>
                <a:lnTo>
                  <a:pt x="296953" y="6662541"/>
                </a:lnTo>
                <a:lnTo>
                  <a:pt x="296953" y="6662542"/>
                </a:lnTo>
                <a:lnTo>
                  <a:pt x="308405" y="6683027"/>
                </a:lnTo>
                <a:cubicBezTo>
                  <a:pt x="306038" y="6676305"/>
                  <a:pt x="302287" y="6669495"/>
                  <a:pt x="296953" y="6662541"/>
                </a:cubicBezTo>
                <a:lnTo>
                  <a:pt x="289858" y="6625225"/>
                </a:lnTo>
                <a:lnTo>
                  <a:pt x="306480" y="6588626"/>
                </a:lnTo>
                <a:cubicBezTo>
                  <a:pt x="312576" y="6582147"/>
                  <a:pt x="318672" y="6575479"/>
                  <a:pt x="328959" y="6564621"/>
                </a:cubicBezTo>
                <a:close/>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166047" y="6392243"/>
                </a:moveTo>
                <a:lnTo>
                  <a:pt x="173364" y="6407333"/>
                </a:lnTo>
                <a:lnTo>
                  <a:pt x="173364" y="6407332"/>
                </a:lnTo>
                <a:close/>
                <a:moveTo>
                  <a:pt x="401733" y="4221391"/>
                </a:moveTo>
                <a:lnTo>
                  <a:pt x="396017" y="4253014"/>
                </a:lnTo>
                <a:cubicBezTo>
                  <a:pt x="383824" y="4277401"/>
                  <a:pt x="368204" y="4300070"/>
                  <a:pt x="356201" y="4324645"/>
                </a:cubicBezTo>
                <a:cubicBezTo>
                  <a:pt x="350487" y="4336457"/>
                  <a:pt x="347439" y="4350554"/>
                  <a:pt x="347247" y="4363890"/>
                </a:cubicBez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404114" y="4837703"/>
                  <a:pt x="397113" y="4847214"/>
                  <a:pt x="391971" y="4857317"/>
                </a:cubicBezTo>
                <a:lnTo>
                  <a:pt x="390221" y="4863342"/>
                </a:lnTo>
                <a:lnTo>
                  <a:pt x="387469" y="4867614"/>
                </a:lnTo>
                <a:lnTo>
                  <a:pt x="382691" y="4889275"/>
                </a:lnTo>
                <a:lnTo>
                  <a:pt x="382691" y="4889276"/>
                </a:lnTo>
                <a:cubicBezTo>
                  <a:pt x="382122" y="4896714"/>
                  <a:pt x="382634" y="4904358"/>
                  <a:pt x="384396" y="4912169"/>
                </a:cubicBezTo>
                <a:lnTo>
                  <a:pt x="385799" y="4933805"/>
                </a:lnTo>
                <a:lnTo>
                  <a:pt x="378247" y="4957453"/>
                </a:lnTo>
                <a:lnTo>
                  <a:pt x="360964" y="4987037"/>
                </a:lnTo>
                <a:cubicBezTo>
                  <a:pt x="349725" y="5003801"/>
                  <a:pt x="335627" y="5022852"/>
                  <a:pt x="334485" y="5041521"/>
                </a:cubicBezTo>
                <a:cubicBezTo>
                  <a:pt x="333556" y="5057381"/>
                  <a:pt x="327457" y="5072411"/>
                  <a:pt x="321371" y="5087423"/>
                </a:cubicBezTo>
                <a:lnTo>
                  <a:pt x="321364" y="5087450"/>
                </a:lnTo>
                <a:lnTo>
                  <a:pt x="315482" y="5102461"/>
                </a:lnTo>
                <a:lnTo>
                  <a:pt x="308338" y="5133220"/>
                </a:lnTo>
                <a:lnTo>
                  <a:pt x="308337" y="5133224"/>
                </a:lnTo>
                <a:lnTo>
                  <a:pt x="308337" y="5133225"/>
                </a:lnTo>
                <a:lnTo>
                  <a:pt x="315052" y="5166114"/>
                </a:lnTo>
                <a:lnTo>
                  <a:pt x="314362" y="5172090"/>
                </a:lnTo>
                <a:cubicBezTo>
                  <a:pt x="313481" y="5174400"/>
                  <a:pt x="312290" y="5176876"/>
                  <a:pt x="311814" y="5179067"/>
                </a:cubicBezTo>
                <a:lnTo>
                  <a:pt x="311814" y="5179068"/>
                </a:lnTo>
                <a:cubicBezTo>
                  <a:pt x="304574" y="5214122"/>
                  <a:pt x="311624" y="5247079"/>
                  <a:pt x="335437" y="5272797"/>
                </a:cubicBezTo>
                <a:lnTo>
                  <a:pt x="335441" y="5272804"/>
                </a:lnTo>
                <a:lnTo>
                  <a:pt x="356854" y="5308181"/>
                </a:lnTo>
                <a:lnTo>
                  <a:pt x="359935" y="5317389"/>
                </a:ln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7324" y="5520422"/>
                </a:lnTo>
                <a:lnTo>
                  <a:pt x="345722" y="5531692"/>
                </a:lnTo>
                <a:lnTo>
                  <a:pt x="345723" y="5531694"/>
                </a:ln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lnTo>
                  <a:pt x="171979" y="5883756"/>
                </a:lnTo>
                <a:lnTo>
                  <a:pt x="160957" y="5909351"/>
                </a:lnTo>
                <a:lnTo>
                  <a:pt x="154076" y="5935946"/>
                </a:lnTo>
                <a:lnTo>
                  <a:pt x="154075" y="5935949"/>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79794" y="6228757"/>
                </a:lnTo>
                <a:cubicBezTo>
                  <a:pt x="184556" y="6200945"/>
                  <a:pt x="196176" y="6175798"/>
                  <a:pt x="218465" y="6155603"/>
                </a:cubicBezTo>
                <a:cubicBezTo>
                  <a:pt x="229325" y="6145793"/>
                  <a:pt x="234135" y="6139745"/>
                  <a:pt x="234064" y="6133315"/>
                </a:cubicBez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54076" y="5935946"/>
                </a:lnTo>
                <a:lnTo>
                  <a:pt x="171979" y="5883756"/>
                </a:lnTo>
                <a:lnTo>
                  <a:pt x="171981" y="5883752"/>
                </a:ln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cubicBezTo>
                  <a:pt x="355964" y="5542649"/>
                  <a:pt x="352773" y="5537600"/>
                  <a:pt x="345723" y="5531693"/>
                </a:cubicBezTo>
                <a:lnTo>
                  <a:pt x="345722" y="5531692"/>
                </a:ln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2870" y="5326163"/>
                </a:lnTo>
                <a:lnTo>
                  <a:pt x="359935" y="5317389"/>
                </a:lnTo>
                <a:lnTo>
                  <a:pt x="359341" y="5312288"/>
                </a:lnTo>
                <a:lnTo>
                  <a:pt x="356854" y="5308181"/>
                </a:lnTo>
                <a:lnTo>
                  <a:pt x="353708" y="5298775"/>
                </a:lnTo>
                <a:lnTo>
                  <a:pt x="335441" y="5272804"/>
                </a:lnTo>
                <a:lnTo>
                  <a:pt x="335437" y="5272796"/>
                </a:lnTo>
                <a:cubicBezTo>
                  <a:pt x="323531" y="5259937"/>
                  <a:pt x="315815" y="5245269"/>
                  <a:pt x="311981" y="5229433"/>
                </a:cubicBezTo>
                <a:lnTo>
                  <a:pt x="311814" y="5179068"/>
                </a:lnTo>
                <a:lnTo>
                  <a:pt x="314362" y="5172091"/>
                </a:lnTo>
                <a:cubicBezTo>
                  <a:pt x="315243" y="5169781"/>
                  <a:pt x="315814" y="5167638"/>
                  <a:pt x="315052" y="5166114"/>
                </a:cubicBezTo>
                <a:lnTo>
                  <a:pt x="315052" y="5166113"/>
                </a:lnTo>
                <a:lnTo>
                  <a:pt x="308337" y="5133225"/>
                </a:lnTo>
                <a:lnTo>
                  <a:pt x="308338" y="5133220"/>
                </a:lnTo>
                <a:lnTo>
                  <a:pt x="321364" y="5087450"/>
                </a:lnTo>
                <a:lnTo>
                  <a:pt x="327270" y="5072376"/>
                </a:lnTo>
                <a:cubicBezTo>
                  <a:pt x="330949" y="5062300"/>
                  <a:pt x="333866" y="5052096"/>
                  <a:pt x="334485" y="5041522"/>
                </a:cubicBezTo>
                <a:cubicBezTo>
                  <a:pt x="335627" y="5022853"/>
                  <a:pt x="349725" y="5003802"/>
                  <a:pt x="360964" y="4987038"/>
                </a:cubicBezTo>
                <a:cubicBezTo>
                  <a:pt x="366751" y="4978393"/>
                  <a:pt x="372457" y="4970097"/>
                  <a:pt x="376968" y="4961456"/>
                </a:cubicBezTo>
                <a:lnTo>
                  <a:pt x="378247" y="4957453"/>
                </a:lnTo>
                <a:lnTo>
                  <a:pt x="381039" y="4952673"/>
                </a:lnTo>
                <a:lnTo>
                  <a:pt x="385799" y="4933805"/>
                </a:lnTo>
                <a:cubicBezTo>
                  <a:pt x="386468" y="4927122"/>
                  <a:pt x="386111" y="4919979"/>
                  <a:pt x="384396" y="4912168"/>
                </a:cubicBezTo>
                <a:lnTo>
                  <a:pt x="382691" y="4889275"/>
                </a:lnTo>
                <a:lnTo>
                  <a:pt x="390221" y="4863342"/>
                </a:lnTo>
                <a:lnTo>
                  <a:pt x="412401" y="4828917"/>
                </a:lnTo>
                <a:cubicBezTo>
                  <a:pt x="420784" y="4819964"/>
                  <a:pt x="425356" y="4810581"/>
                  <a:pt x="427237" y="4800484"/>
                </a:cubicBez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close/>
                <a:moveTo>
                  <a:pt x="405543" y="4165383"/>
                </a:moveTo>
                <a:cubicBezTo>
                  <a:pt x="402114" y="4173480"/>
                  <a:pt x="401543" y="4182767"/>
                  <a:pt x="401638" y="4192387"/>
                </a:cubicBezTo>
                <a:lnTo>
                  <a:pt x="401638" y="4192388"/>
                </a:lnTo>
                <a:lnTo>
                  <a:pt x="405543" y="4165384"/>
                </a:lnTo>
                <a:close/>
                <a:moveTo>
                  <a:pt x="332842" y="2836172"/>
                </a:moveTo>
                <a:lnTo>
                  <a:pt x="332842" y="2836173"/>
                </a:lnTo>
                <a:cubicBezTo>
                  <a:pt x="336914" y="2839983"/>
                  <a:pt x="340200" y="2844317"/>
                  <a:pt x="341533" y="2848794"/>
                </a:cubicBezTo>
                <a:lnTo>
                  <a:pt x="358165" y="2903546"/>
                </a:lnTo>
                <a:lnTo>
                  <a:pt x="366071" y="2947859"/>
                </a:lnTo>
                <a:lnTo>
                  <a:pt x="366072" y="2947863"/>
                </a:lnTo>
                <a:lnTo>
                  <a:pt x="362488" y="2982148"/>
                </a:lnTo>
                <a:cubicBezTo>
                  <a:pt x="354392" y="3014153"/>
                  <a:pt x="350582" y="3045777"/>
                  <a:pt x="350796" y="3077401"/>
                </a:cubicBez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4781" y="3734838"/>
                </a:lnTo>
                <a:lnTo>
                  <a:pt x="404399" y="3754652"/>
                </a:lnTo>
                <a:cubicBezTo>
                  <a:pt x="398399" y="3767130"/>
                  <a:pt x="396447" y="3778655"/>
                  <a:pt x="398042" y="3789776"/>
                </a:cubicBez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cubicBezTo>
                  <a:pt x="383778" y="3988593"/>
                  <a:pt x="389446" y="4015835"/>
                  <a:pt x="401733" y="4043840"/>
                </a:cubicBezTo>
                <a:lnTo>
                  <a:pt x="416855" y="4103826"/>
                </a:lnTo>
                <a:lnTo>
                  <a:pt x="405543" y="4165382"/>
                </a:lnTo>
                <a:lnTo>
                  <a:pt x="414887" y="4134256"/>
                </a:ln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2"/>
                </a:lnTo>
                <a:lnTo>
                  <a:pt x="366071" y="2947859"/>
                </a:lnTo>
                <a:lnTo>
                  <a:pt x="361441" y="2914328"/>
                </a:lnTo>
                <a:lnTo>
                  <a:pt x="358165" y="2903546"/>
                </a:lnTo>
                <a:lnTo>
                  <a:pt x="357138" y="2897785"/>
                </a:lnTo>
                <a:cubicBezTo>
                  <a:pt x="352391" y="2881307"/>
                  <a:pt x="346533" y="2865010"/>
                  <a:pt x="341533" y="2848793"/>
                </a:cubicBezTo>
                <a:close/>
                <a:moveTo>
                  <a:pt x="296001" y="2745352"/>
                </a:move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close/>
                <a:moveTo>
                  <a:pt x="413278" y="2445328"/>
                </a:moveTo>
                <a:lnTo>
                  <a:pt x="409472" y="2463017"/>
                </a:lnTo>
                <a:lnTo>
                  <a:pt x="409472" y="2463018"/>
                </a:lnTo>
                <a:lnTo>
                  <a:pt x="411535" y="2490551"/>
                </a:lnTo>
                <a:lnTo>
                  <a:pt x="418114" y="2518262"/>
                </a:lnTo>
                <a:lnTo>
                  <a:pt x="418115" y="2518265"/>
                </a:lnTo>
                <a:lnTo>
                  <a:pt x="421759" y="2545007"/>
                </a:lnTo>
                <a:lnTo>
                  <a:pt x="417545" y="2571034"/>
                </a:lnTo>
                <a:cubicBezTo>
                  <a:pt x="405543" y="2612945"/>
                  <a:pt x="372966" y="2640950"/>
                  <a:pt x="344391" y="2668001"/>
                </a:cubicBezTo>
                <a:cubicBezTo>
                  <a:pt x="320006" y="2691054"/>
                  <a:pt x="306290" y="2716963"/>
                  <a:pt x="296001" y="2745348"/>
                </a:cubicBez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lnTo>
                  <a:pt x="418114" y="2518262"/>
                </a:lnTo>
                <a:lnTo>
                  <a:pt x="409472" y="2463018"/>
                </a:ln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24450" y="2418154"/>
                  <a:pt x="418938" y="2426977"/>
                  <a:pt x="415303" y="2435913"/>
                </a:cubicBezTo>
                <a:lnTo>
                  <a:pt x="432404" y="2409486"/>
                </a:ln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8723" y="1459073"/>
                </a:moveTo>
                <a:lnTo>
                  <a:pt x="807941" y="1481572"/>
                </a:lnTo>
                <a:lnTo>
                  <a:pt x="798724" y="1459074"/>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83887" y="313533"/>
                </a:move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2874276" y="2"/>
                </a:lnTo>
                <a:lnTo>
                  <a:pt x="2874276" y="0"/>
                </a:lnTo>
                <a:lnTo>
                  <a:pt x="7959505" y="0"/>
                </a:lnTo>
                <a:lnTo>
                  <a:pt x="7959505" y="6858000"/>
                </a:lnTo>
                <a:lnTo>
                  <a:pt x="4543953" y="6858000"/>
                </a:lnTo>
                <a:lnTo>
                  <a:pt x="4543953" y="6858002"/>
                </a:lnTo>
                <a:lnTo>
                  <a:pt x="284400" y="6858002"/>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p:spPr>
      </p:pic>
      <p:sp>
        <p:nvSpPr>
          <p:cNvPr id="7" name="TextBox 6">
            <a:extLst>
              <a:ext uri="{FF2B5EF4-FFF2-40B4-BE49-F238E27FC236}">
                <a16:creationId xmlns:a16="http://schemas.microsoft.com/office/drawing/2014/main" id="{DC0482B0-6415-1D36-906F-0FC73C4FE69F}"/>
              </a:ext>
            </a:extLst>
          </p:cNvPr>
          <p:cNvSpPr txBox="1"/>
          <p:nvPr/>
        </p:nvSpPr>
        <p:spPr>
          <a:xfrm>
            <a:off x="1318055" y="2249116"/>
            <a:ext cx="6098058" cy="646331"/>
          </a:xfrm>
          <a:prstGeom prst="rect">
            <a:avLst/>
          </a:prstGeom>
          <a:noFill/>
        </p:spPr>
        <p:txBody>
          <a:bodyPr wrap="square">
            <a:spAutoFit/>
          </a:bodyPr>
          <a:lstStyle/>
          <a:p>
            <a:r>
              <a:rPr lang="en-US" dirty="0">
                <a:latin typeface="Gill Sans MT" panose="020B0502020104020203" pitchFamily="34" charset="77"/>
                <a:hlinkClick r:id="rId3"/>
              </a:rPr>
              <a:t>https://cityofsanctuary.org/</a:t>
            </a:r>
            <a:endParaRPr lang="en-US" dirty="0">
              <a:latin typeface="Gill Sans MT" panose="020B0502020104020203" pitchFamily="34" charset="77"/>
            </a:endParaRPr>
          </a:p>
          <a:p>
            <a:endParaRPr lang="en-US" dirty="0">
              <a:latin typeface="Gill Sans MT" panose="020B0502020104020203" pitchFamily="34" charset="77"/>
            </a:endParaRPr>
          </a:p>
        </p:txBody>
      </p:sp>
      <p:pic>
        <p:nvPicPr>
          <p:cNvPr id="9" name="Picture 8" descr="Logo&#10;&#10;Description automatically generated with low confidence">
            <a:extLst>
              <a:ext uri="{FF2B5EF4-FFF2-40B4-BE49-F238E27FC236}">
                <a16:creationId xmlns:a16="http://schemas.microsoft.com/office/drawing/2014/main" id="{284F71F4-1ECB-6A9D-50C1-6197EB850472}"/>
              </a:ext>
            </a:extLst>
          </p:cNvPr>
          <p:cNvPicPr>
            <a:picLocks noChangeAspect="1"/>
          </p:cNvPicPr>
          <p:nvPr/>
        </p:nvPicPr>
        <p:blipFill>
          <a:blip r:embed="rId4"/>
          <a:stretch>
            <a:fillRect/>
          </a:stretch>
        </p:blipFill>
        <p:spPr>
          <a:xfrm>
            <a:off x="4691449" y="5576704"/>
            <a:ext cx="3006810" cy="634933"/>
          </a:xfrm>
          <a:prstGeom prst="rect">
            <a:avLst/>
          </a:prstGeom>
        </p:spPr>
      </p:pic>
    </p:spTree>
    <p:extLst>
      <p:ext uri="{BB962C8B-B14F-4D97-AF65-F5344CB8AC3E}">
        <p14:creationId xmlns:p14="http://schemas.microsoft.com/office/powerpoint/2010/main" val="373573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F6C390D-7213-2E98-A9E0-72CA7639F89B}"/>
              </a:ext>
            </a:extLst>
          </p:cNvPr>
          <p:cNvPicPr>
            <a:picLocks noChangeAspect="1"/>
          </p:cNvPicPr>
          <p:nvPr/>
        </p:nvPicPr>
        <p:blipFill rotWithShape="1">
          <a:blip r:embed="rId3"/>
          <a:srcRect b="23664"/>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7" name="Title 1">
            <a:extLst>
              <a:ext uri="{FF2B5EF4-FFF2-40B4-BE49-F238E27FC236}">
                <a16:creationId xmlns:a16="http://schemas.microsoft.com/office/drawing/2014/main" id="{5661EF0F-3F79-E114-537C-1D67684F06EC}"/>
              </a:ext>
            </a:extLst>
          </p:cNvPr>
          <p:cNvSpPr txBox="1">
            <a:spLocks/>
          </p:cNvSpPr>
          <p:nvPr/>
        </p:nvSpPr>
        <p:spPr>
          <a:xfrm>
            <a:off x="6260756" y="6145985"/>
            <a:ext cx="6096000" cy="1625554"/>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1">
                    <a:lumMod val="50000"/>
                  </a:schemeClr>
                </a:solidFill>
                <a:latin typeface="Calibri" panose="020F0502020204030204" pitchFamily="34" charset="0"/>
                <a:cs typeface="Calibri" panose="020F0502020204030204" pitchFamily="34" charset="0"/>
              </a:rPr>
              <a:t>What is a school of sanctuary?</a:t>
            </a:r>
          </a:p>
        </p:txBody>
      </p:sp>
      <p:sp>
        <p:nvSpPr>
          <p:cNvPr id="9" name="TextBox 8">
            <a:extLst>
              <a:ext uri="{FF2B5EF4-FFF2-40B4-BE49-F238E27FC236}">
                <a16:creationId xmlns:a16="http://schemas.microsoft.com/office/drawing/2014/main" id="{0899A29B-CD3D-8D2B-CD96-1DD910601FEB}"/>
              </a:ext>
            </a:extLst>
          </p:cNvPr>
          <p:cNvSpPr txBox="1"/>
          <p:nvPr/>
        </p:nvSpPr>
        <p:spPr>
          <a:xfrm>
            <a:off x="1387046" y="6211669"/>
            <a:ext cx="6481118" cy="646331"/>
          </a:xfrm>
          <a:prstGeom prst="rect">
            <a:avLst/>
          </a:prstGeom>
          <a:noFill/>
        </p:spPr>
        <p:txBody>
          <a:bodyPr wrap="square">
            <a:spAutoFit/>
          </a:bodyPr>
          <a:lstStyle/>
          <a:p>
            <a:r>
              <a:rPr lang="en-US" dirty="0">
                <a:latin typeface="Gill Sans MT" panose="020B0502020104020203" pitchFamily="34" charset="77"/>
                <a:hlinkClick r:id="rId4"/>
              </a:rPr>
              <a:t>https://schools.cityofsanctuary.org/</a:t>
            </a:r>
            <a:endParaRPr lang="en-US" dirty="0">
              <a:latin typeface="Gill Sans MT" panose="020B0502020104020203" pitchFamily="34" charset="77"/>
            </a:endParaRPr>
          </a:p>
          <a:p>
            <a:endParaRPr lang="en-US" dirty="0">
              <a:latin typeface="Gill Sans MT" panose="020B0502020104020203" pitchFamily="34" charset="77"/>
            </a:endParaRPr>
          </a:p>
        </p:txBody>
      </p:sp>
    </p:spTree>
    <p:extLst>
      <p:ext uri="{BB962C8B-B14F-4D97-AF65-F5344CB8AC3E}">
        <p14:creationId xmlns:p14="http://schemas.microsoft.com/office/powerpoint/2010/main" val="31886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97B3-8B00-7650-D163-5CEAAB5ABEAF}"/>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5B03357F-CF94-38FB-CF5F-1FC1DC231A37}"/>
              </a:ext>
            </a:extLst>
          </p:cNvPr>
          <p:cNvSpPr>
            <a:spLocks noGrp="1"/>
          </p:cNvSpPr>
          <p:nvPr>
            <p:ph idx="1"/>
          </p:nvPr>
        </p:nvSpPr>
        <p:spPr>
          <a:xfrm>
            <a:off x="1392195" y="556054"/>
            <a:ext cx="9938951" cy="5846584"/>
          </a:xfrm>
        </p:spPr>
        <p:txBody>
          <a:bodyPr>
            <a:normAutofit/>
          </a:bodyPr>
          <a:lstStyle/>
          <a:p>
            <a:pPr marL="0" indent="0" algn="l">
              <a:buNone/>
            </a:pPr>
            <a:r>
              <a:rPr lang="en-GB" sz="3600" b="0" i="0" dirty="0">
                <a:solidFill>
                  <a:srgbClr val="993366"/>
                </a:solidFill>
                <a:effectLst/>
                <a:latin typeface="Calibri" panose="020F0502020204030204" pitchFamily="34" charset="0"/>
                <a:cs typeface="Calibri" panose="020F0502020204030204" pitchFamily="34" charset="0"/>
              </a:rPr>
              <a:t>What is a School of Sanctuary?</a:t>
            </a:r>
          </a:p>
          <a:p>
            <a:pPr marL="0" indent="0" algn="l">
              <a:buNone/>
            </a:pPr>
            <a:endParaRPr lang="en-GB" sz="3600" b="0" i="0" dirty="0">
              <a:solidFill>
                <a:srgbClr val="A30D56"/>
              </a:solidFill>
              <a:effectLst/>
              <a:latin typeface="Gill Sans MT" panose="020B0502020104020203" pitchFamily="34" charset="77"/>
            </a:endParaRPr>
          </a:p>
          <a:p>
            <a:pPr algn="l">
              <a:buFont typeface="Arial" panose="020B0604020202020204" pitchFamily="34" charset="0"/>
              <a:buChar char="•"/>
            </a:pPr>
            <a:r>
              <a:rPr lang="en-GB" sz="2400" b="0" i="0" dirty="0">
                <a:solidFill>
                  <a:srgbClr val="222222"/>
                </a:solidFill>
                <a:effectLst/>
                <a:latin typeface="Calibri" panose="020F0502020204030204" pitchFamily="34" charset="0"/>
                <a:cs typeface="Calibri" panose="020F0502020204030204" pitchFamily="34" charset="0"/>
              </a:rPr>
              <a:t>A place that fosters a culture of welcome and safety for people seeking sanctuary, including asylum seeking and refugee families.</a:t>
            </a:r>
          </a:p>
          <a:p>
            <a:pPr algn="l">
              <a:buFont typeface="Arial" panose="020B0604020202020204" pitchFamily="34" charset="0"/>
              <a:buChar char="•"/>
            </a:pPr>
            <a:r>
              <a:rPr lang="en-GB" sz="2400" b="0" i="0" dirty="0">
                <a:solidFill>
                  <a:srgbClr val="222222"/>
                </a:solidFill>
                <a:effectLst/>
                <a:latin typeface="Calibri" panose="020F0502020204030204" pitchFamily="34" charset="0"/>
                <a:cs typeface="Calibri" panose="020F0502020204030204" pitchFamily="34" charset="0"/>
              </a:rPr>
              <a:t>Educates the whole school community about the human right to sanctuary and identifies practical means for schools to demonstrate that commitment.</a:t>
            </a:r>
          </a:p>
          <a:p>
            <a:pPr algn="l">
              <a:buFont typeface="Arial" panose="020B0604020202020204" pitchFamily="34" charset="0"/>
              <a:buChar char="•"/>
            </a:pPr>
            <a:r>
              <a:rPr lang="en-GB" sz="2400" b="0" i="0" dirty="0">
                <a:solidFill>
                  <a:srgbClr val="222222"/>
                </a:solidFill>
                <a:effectLst/>
                <a:latin typeface="Calibri" panose="020F0502020204030204" pitchFamily="34" charset="0"/>
                <a:cs typeface="Calibri" panose="020F0502020204030204" pitchFamily="34" charset="0"/>
              </a:rPr>
              <a:t>Builds empathy and intercultural awareness through promoting the voices and contributions of people seeking sanctuary, encouraging an understanding of the experiences of displaced people and helping to combat stereotypes.</a:t>
            </a:r>
          </a:p>
          <a:p>
            <a:endParaRPr lang="en-US" dirty="0"/>
          </a:p>
        </p:txBody>
      </p:sp>
    </p:spTree>
    <p:extLst>
      <p:ext uri="{BB962C8B-B14F-4D97-AF65-F5344CB8AC3E}">
        <p14:creationId xmlns:p14="http://schemas.microsoft.com/office/powerpoint/2010/main" val="233743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1B2869-04C1-8DDA-4A93-588E519BE140}"/>
              </a:ext>
            </a:extLst>
          </p:cNvPr>
          <p:cNvSpPr>
            <a:spLocks noGrp="1"/>
          </p:cNvSpPr>
          <p:nvPr>
            <p:ph idx="1"/>
          </p:nvPr>
        </p:nvSpPr>
        <p:spPr>
          <a:xfrm>
            <a:off x="1404551" y="628134"/>
            <a:ext cx="10668000" cy="5601731"/>
          </a:xfrm>
        </p:spPr>
        <p:txBody>
          <a:bodyPr>
            <a:normAutofit fontScale="92500" lnSpcReduction="10000"/>
          </a:bodyPr>
          <a:lstStyle/>
          <a:p>
            <a:pPr marL="0" indent="0">
              <a:lnSpc>
                <a:spcPct val="120000"/>
              </a:lnSpc>
              <a:buNone/>
            </a:pPr>
            <a:r>
              <a:rPr lang="en-GB" sz="2800" dirty="0">
                <a:solidFill>
                  <a:schemeClr val="bg1"/>
                </a:solidFill>
                <a:latin typeface="Calibri" panose="020F0502020204030204" pitchFamily="34" charset="0"/>
                <a:cs typeface="Calibri" panose="020F0502020204030204" pitchFamily="34" charset="0"/>
              </a:rPr>
              <a:t>The programme began in Yorkshire, England, and there are now Schools of Sanctuary in Wales and Ireland as well as many English cities and towns, and the resources can be adapted for a variety of school demographics and education systems.</a:t>
            </a:r>
          </a:p>
          <a:p>
            <a:pPr marL="0" indent="0">
              <a:lnSpc>
                <a:spcPct val="120000"/>
              </a:lnSpc>
              <a:buNone/>
            </a:pPr>
            <a:endParaRPr lang="en-GB" dirty="0">
              <a:solidFill>
                <a:schemeClr val="bg1"/>
              </a:solidFill>
              <a:latin typeface="Calibri" panose="020F0502020204030204" pitchFamily="34" charset="0"/>
              <a:cs typeface="Calibri" panose="020F0502020204030204" pitchFamily="34" charset="0"/>
            </a:endParaRPr>
          </a:p>
          <a:p>
            <a:pPr marL="0" indent="0">
              <a:lnSpc>
                <a:spcPct val="120000"/>
              </a:lnSpc>
              <a:buNone/>
            </a:pPr>
            <a:r>
              <a:rPr lang="en-GB" sz="2800" dirty="0">
                <a:solidFill>
                  <a:schemeClr val="bg1"/>
                </a:solidFill>
                <a:latin typeface="Calibri" panose="020F0502020204030204" pitchFamily="34" charset="0"/>
                <a:cs typeface="Calibri" panose="020F0502020204030204" pitchFamily="34" charset="0"/>
              </a:rPr>
              <a:t>There are three processes that schools need to demonstrate that they do:</a:t>
            </a:r>
          </a:p>
          <a:p>
            <a:pPr lvl="0">
              <a:lnSpc>
                <a:spcPct val="120000"/>
              </a:lnSpc>
            </a:pPr>
            <a:r>
              <a:rPr lang="en-GB" sz="2800" b="1" dirty="0">
                <a:solidFill>
                  <a:schemeClr val="bg1"/>
                </a:solidFill>
                <a:latin typeface="Calibri" panose="020F0502020204030204" pitchFamily="34" charset="0"/>
                <a:cs typeface="Calibri" panose="020F0502020204030204" pitchFamily="34" charset="0"/>
              </a:rPr>
              <a:t>Learn</a:t>
            </a:r>
            <a:r>
              <a:rPr lang="en-GB" sz="2800" dirty="0">
                <a:solidFill>
                  <a:schemeClr val="bg1"/>
                </a:solidFill>
                <a:latin typeface="Calibri" panose="020F0502020204030204" pitchFamily="34" charset="0"/>
                <a:cs typeface="Calibri" panose="020F0502020204030204" pitchFamily="34" charset="0"/>
              </a:rPr>
              <a:t> (these involved exploring what it might mean to be seeking sanctuary)</a:t>
            </a:r>
          </a:p>
          <a:p>
            <a:pPr lvl="0">
              <a:lnSpc>
                <a:spcPct val="120000"/>
              </a:lnSpc>
            </a:pPr>
            <a:r>
              <a:rPr lang="en-GB" sz="2800" b="1" dirty="0">
                <a:solidFill>
                  <a:schemeClr val="bg1"/>
                </a:solidFill>
                <a:latin typeface="Calibri" panose="020F0502020204030204" pitchFamily="34" charset="0"/>
                <a:cs typeface="Calibri" panose="020F0502020204030204" pitchFamily="34" charset="0"/>
              </a:rPr>
              <a:t>Embed</a:t>
            </a:r>
            <a:r>
              <a:rPr lang="en-GB" sz="2800" dirty="0">
                <a:solidFill>
                  <a:schemeClr val="bg1"/>
                </a:solidFill>
                <a:latin typeface="Calibri" panose="020F0502020204030204" pitchFamily="34" charset="0"/>
                <a:cs typeface="Calibri" panose="020F0502020204030204" pitchFamily="34" charset="0"/>
              </a:rPr>
              <a:t> (schools should demonstrate that they are inclusive and provide welcome and safety in school and in the community.</a:t>
            </a:r>
          </a:p>
          <a:p>
            <a:pPr>
              <a:lnSpc>
                <a:spcPct val="120000"/>
              </a:lnSpc>
            </a:pPr>
            <a:r>
              <a:rPr lang="en-GB" sz="2800" b="1" dirty="0">
                <a:solidFill>
                  <a:schemeClr val="bg1"/>
                </a:solidFill>
                <a:latin typeface="Calibri" panose="020F0502020204030204" pitchFamily="34" charset="0"/>
                <a:cs typeface="Calibri" panose="020F0502020204030204" pitchFamily="34" charset="0"/>
              </a:rPr>
              <a:t>Share</a:t>
            </a:r>
            <a:r>
              <a:rPr lang="en-GB" sz="2800" dirty="0">
                <a:solidFill>
                  <a:schemeClr val="bg1"/>
                </a:solidFill>
                <a:latin typeface="Calibri" panose="020F0502020204030204" pitchFamily="34" charset="0"/>
                <a:cs typeface="Calibri" panose="020F0502020204030204" pitchFamily="34" charset="0"/>
              </a:rPr>
              <a:t> (schools have to commit to share the work that they have undertaken in this area) </a:t>
            </a:r>
            <a:endParaRPr lang="en-US" sz="2800" dirty="0">
              <a:solidFill>
                <a:schemeClr val="bg1"/>
              </a:solidFill>
              <a:latin typeface="Calibri" panose="020F0502020204030204" pitchFamily="34" charset="0"/>
              <a:cs typeface="Calibri" panose="020F0502020204030204" pitchFamily="34" charset="0"/>
            </a:endParaRPr>
          </a:p>
          <a:p>
            <a:pPr marL="0" indent="0">
              <a:buNone/>
            </a:pPr>
            <a:endParaRPr lang="en-US" dirty="0">
              <a:latin typeface="Gill Sans MT" panose="020B0502020104020203" pitchFamily="34" charset="77"/>
            </a:endParaRPr>
          </a:p>
        </p:txBody>
      </p:sp>
    </p:spTree>
    <p:extLst>
      <p:ext uri="{BB962C8B-B14F-4D97-AF65-F5344CB8AC3E}">
        <p14:creationId xmlns:p14="http://schemas.microsoft.com/office/powerpoint/2010/main" val="308372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2" name="Rectangle 11">
            <a:extLst>
              <a:ext uri="{FF2B5EF4-FFF2-40B4-BE49-F238E27FC236}">
                <a16:creationId xmlns:a16="http://schemas.microsoft.com/office/drawing/2014/main" id="{FB8ECA89-3FD7-4BB2-A39F-923046763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2AE3CB-54AE-A536-4FA6-B6662AF7737C}"/>
              </a:ext>
            </a:extLst>
          </p:cNvPr>
          <p:cNvSpPr>
            <a:spLocks noGrp="1"/>
          </p:cNvSpPr>
          <p:nvPr>
            <p:ph type="title"/>
          </p:nvPr>
        </p:nvSpPr>
        <p:spPr>
          <a:xfrm>
            <a:off x="3233507" y="665900"/>
            <a:ext cx="7891760" cy="709592"/>
          </a:xfrm>
        </p:spPr>
        <p:txBody>
          <a:bodyPr vert="horz" lIns="91440" tIns="45720" rIns="91440" bIns="45720" rtlCol="0" anchor="t">
            <a:normAutofit fontScale="90000"/>
          </a:bodyPr>
          <a:lstStyle/>
          <a:p>
            <a:r>
              <a:rPr lang="en-US" sz="4900" dirty="0">
                <a:solidFill>
                  <a:schemeClr val="accent4">
                    <a:lumMod val="50000"/>
                  </a:schemeClr>
                </a:solidFill>
                <a:latin typeface="Calibri" panose="020F0502020204030204" pitchFamily="34" charset="0"/>
                <a:cs typeface="Calibri" panose="020F0502020204030204" pitchFamily="34" charset="0"/>
              </a:rPr>
              <a:t>Aims</a:t>
            </a:r>
            <a:br>
              <a:rPr lang="en-US" sz="6000" dirty="0">
                <a:solidFill>
                  <a:schemeClr val="bg1"/>
                </a:solidFill>
                <a:latin typeface="Calibri" panose="020F0502020204030204" pitchFamily="34" charset="0"/>
                <a:cs typeface="Calibri" panose="020F0502020204030204" pitchFamily="34" charset="0"/>
              </a:rPr>
            </a:br>
            <a:br>
              <a:rPr lang="en-US" sz="6000" dirty="0">
                <a:latin typeface="Calibri" panose="020F0502020204030204" pitchFamily="34" charset="0"/>
                <a:cs typeface="Calibri" panose="020F0502020204030204" pitchFamily="34" charset="0"/>
              </a:rPr>
            </a:br>
            <a:br>
              <a:rPr lang="en-GB" sz="1800" dirty="0">
                <a:effectLst/>
                <a:latin typeface="Arial" panose="020B0604020202020204" pitchFamily="34" charset="0"/>
                <a:ea typeface="Arial" panose="020B0604020202020204" pitchFamily="34" charset="0"/>
              </a:rPr>
            </a:br>
            <a:endParaRPr lang="en-US" sz="6000"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4F2D2D6-8669-4EA9-A05C-2A810ECFC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a:extLst>
              <a:ext uri="{FF2B5EF4-FFF2-40B4-BE49-F238E27FC236}">
                <a16:creationId xmlns:a16="http://schemas.microsoft.com/office/drawing/2014/main" id="{F151AF58-5E9F-478C-896B-D261D731B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Box 3">
            <a:extLst>
              <a:ext uri="{FF2B5EF4-FFF2-40B4-BE49-F238E27FC236}">
                <a16:creationId xmlns:a16="http://schemas.microsoft.com/office/drawing/2014/main" id="{D1E7E346-9129-C870-6EAF-99D72C3CB444}"/>
              </a:ext>
            </a:extLst>
          </p:cNvPr>
          <p:cNvSpPr txBox="1"/>
          <p:nvPr/>
        </p:nvSpPr>
        <p:spPr>
          <a:xfrm>
            <a:off x="3233506" y="1726508"/>
            <a:ext cx="8616623" cy="3970318"/>
          </a:xfrm>
          <a:prstGeom prst="rect">
            <a:avLst/>
          </a:prstGeom>
          <a:noFill/>
        </p:spPr>
        <p:txBody>
          <a:bodyPr wrap="square">
            <a:spAutoFit/>
          </a:bodyPr>
          <a:lstStyle/>
          <a:p>
            <a:pPr marL="285750" indent="-285750">
              <a:buFont typeface="Arial" panose="020B0604020202020204" pitchFamily="34" charset="0"/>
              <a:buChar char="•"/>
            </a:pPr>
            <a:r>
              <a:rPr lang="en-US" sz="3600" b="0" dirty="0">
                <a:solidFill>
                  <a:schemeClr val="bg1"/>
                </a:solidFill>
                <a:latin typeface="Calibri" panose="020F0502020204030204" pitchFamily="34" charset="0"/>
                <a:cs typeface="Calibri" panose="020F0502020204030204" pitchFamily="34" charset="0"/>
              </a:rPr>
              <a:t>To reflect on best practice to teach English to children and young people who are refugees and asylum seekers.</a:t>
            </a:r>
          </a:p>
          <a:p>
            <a:pPr marL="285750" indent="-285750">
              <a:buFont typeface="Arial" panose="020B0604020202020204" pitchFamily="34" charset="0"/>
              <a:buChar char="•"/>
            </a:pPr>
            <a:r>
              <a:rPr lang="en-US" sz="3600" b="0" dirty="0">
                <a:solidFill>
                  <a:schemeClr val="bg1"/>
                </a:solidFill>
                <a:latin typeface="Calibri" panose="020F0502020204030204" pitchFamily="34" charset="0"/>
                <a:cs typeface="Calibri" panose="020F0502020204030204" pitchFamily="34" charset="0"/>
              </a:rPr>
              <a:t>To consider practical examples of how you might ensure children and young people are supported to learn a new language on arrival in educational settings. </a:t>
            </a:r>
            <a:endParaRPr lang="en-US" sz="3600" dirty="0"/>
          </a:p>
        </p:txBody>
      </p:sp>
    </p:spTree>
    <p:extLst>
      <p:ext uri="{BB962C8B-B14F-4D97-AF65-F5344CB8AC3E}">
        <p14:creationId xmlns:p14="http://schemas.microsoft.com/office/powerpoint/2010/main" val="2200902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white square speech bubble">
            <a:extLst>
              <a:ext uri="{FF2B5EF4-FFF2-40B4-BE49-F238E27FC236}">
                <a16:creationId xmlns:a16="http://schemas.microsoft.com/office/drawing/2014/main" id="{CCBD69AC-366D-AE51-77A3-A9F69B2C090E}"/>
              </a:ext>
            </a:extLst>
          </p:cNvPr>
          <p:cNvPicPr>
            <a:picLocks noChangeAspect="1"/>
          </p:cNvPicPr>
          <p:nvPr/>
        </p:nvPicPr>
        <p:blipFill>
          <a:blip r:embed="rId2"/>
          <a:stretch>
            <a:fillRect/>
          </a:stretch>
        </p:blipFill>
        <p:spPr>
          <a:xfrm>
            <a:off x="-2940908" y="-3047785"/>
            <a:ext cx="17620735" cy="12334873"/>
          </a:xfrm>
          <a:prstGeom prst="rect">
            <a:avLst/>
          </a:prstGeom>
        </p:spPr>
      </p:pic>
      <p:sp>
        <p:nvSpPr>
          <p:cNvPr id="5" name="TextBox 4">
            <a:extLst>
              <a:ext uri="{FF2B5EF4-FFF2-40B4-BE49-F238E27FC236}">
                <a16:creationId xmlns:a16="http://schemas.microsoft.com/office/drawing/2014/main" id="{A57506D8-AAC6-546A-AA5D-CF84AA4C8546}"/>
              </a:ext>
            </a:extLst>
          </p:cNvPr>
          <p:cNvSpPr txBox="1"/>
          <p:nvPr/>
        </p:nvSpPr>
        <p:spPr>
          <a:xfrm>
            <a:off x="1925594" y="1411491"/>
            <a:ext cx="8157520" cy="3416320"/>
          </a:xfrm>
          <a:prstGeom prst="rect">
            <a:avLst/>
          </a:prstGeom>
          <a:noFill/>
        </p:spPr>
        <p:txBody>
          <a:bodyPr wrap="square">
            <a:spAutoFit/>
          </a:bodyPr>
          <a:lstStyle/>
          <a:p>
            <a:r>
              <a:rPr lang="en-GB"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What was comforting, though, when you kind of work through the process of becoming a School of Sanctuary, there are kind of three things you have to do. And because of the nature of schools and, you know, their inclusive nature anyway, lots of things were already covered, which was good to know, but the specific refugee elements weren’t and that really opened my eyes to thinking, OK, yeah, we don’t do enough for this. I don’t think anybody does because it’s not really part of our training. It’s not, you know, part of the package for teachers. </a:t>
            </a:r>
            <a:endParaRPr lang="en-US" sz="24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100C9971-8ED2-9BB8-E3F0-7D92D13C3CDA}"/>
              </a:ext>
            </a:extLst>
          </p:cNvPr>
          <p:cNvSpPr txBox="1"/>
          <p:nvPr/>
        </p:nvSpPr>
        <p:spPr>
          <a:xfrm>
            <a:off x="1703172" y="5796004"/>
            <a:ext cx="8909220" cy="369332"/>
          </a:xfrm>
          <a:prstGeom prst="rect">
            <a:avLst/>
          </a:prstGeom>
          <a:noFill/>
        </p:spPr>
        <p:txBody>
          <a:bodyPr wrap="square">
            <a:spAutoFit/>
          </a:bodyPr>
          <a:lstStyle/>
          <a:p>
            <a:r>
              <a:rPr lang="en-GB"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Lucy (pseudonym), Deputy Head and School of Sanctuary lead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613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682798D0-C39F-22C0-FF9E-CCF62BC950F5}"/>
              </a:ext>
            </a:extLst>
          </p:cNvPr>
          <p:cNvSpPr>
            <a:spLocks noGrp="1"/>
          </p:cNvSpPr>
          <p:nvPr>
            <p:ph type="title"/>
          </p:nvPr>
        </p:nvSpPr>
        <p:spPr>
          <a:xfrm>
            <a:off x="758952" y="455613"/>
            <a:ext cx="4767031" cy="1549400"/>
          </a:xfrm>
        </p:spPr>
        <p:txBody>
          <a:bodyPr>
            <a:normAutofit/>
          </a:bodyPr>
          <a:lstStyle/>
          <a:p>
            <a:r>
              <a:rPr lang="en-US" b="0" dirty="0">
                <a:solidFill>
                  <a:schemeClr val="accent1">
                    <a:lumMod val="50000"/>
                  </a:schemeClr>
                </a:solidFill>
                <a:latin typeface="Calibri" panose="020F0502020204030204" pitchFamily="34" charset="0"/>
                <a:cs typeface="Calibri" panose="020F0502020204030204" pitchFamily="34" charset="0"/>
              </a:rPr>
              <a:t>Why is inclusion important?</a:t>
            </a:r>
          </a:p>
        </p:txBody>
      </p:sp>
      <p:sp>
        <p:nvSpPr>
          <p:cNvPr id="3" name="Content Placeholder 2">
            <a:extLst>
              <a:ext uri="{FF2B5EF4-FFF2-40B4-BE49-F238E27FC236}">
                <a16:creationId xmlns:a16="http://schemas.microsoft.com/office/drawing/2014/main" id="{3006DD8C-E62F-F0B0-2DE4-E2AC7A2050E9}"/>
              </a:ext>
            </a:extLst>
          </p:cNvPr>
          <p:cNvSpPr>
            <a:spLocks noGrp="1"/>
          </p:cNvSpPr>
          <p:nvPr>
            <p:ph idx="1"/>
          </p:nvPr>
        </p:nvSpPr>
        <p:spPr>
          <a:xfrm>
            <a:off x="758952" y="2160588"/>
            <a:ext cx="4767031" cy="3925887"/>
          </a:xfrm>
        </p:spPr>
        <p:txBody>
          <a:bodyPr>
            <a:normAutofit/>
          </a:bodyPr>
          <a:lstStyle/>
          <a:p>
            <a:pPr marL="0" indent="0">
              <a:lnSpc>
                <a:spcPct val="100000"/>
              </a:lnSpc>
              <a:buNone/>
            </a:pPr>
            <a:r>
              <a:rPr lang="en-GB" dirty="0">
                <a:solidFill>
                  <a:schemeClr val="bg1"/>
                </a:solidFill>
                <a:latin typeface="Calibri" panose="020F0502020204030204" pitchFamily="34" charset="0"/>
                <a:cs typeface="Calibri" panose="020F0502020204030204" pitchFamily="34" charset="0"/>
              </a:rPr>
              <a:t>Education has come to be considered as the ‘fourth aspect’ of an emergency response alongside ‘food, shelter and health care’ (Norwegian Refugee Council, 1999:4e), and, if society is to honour the significance of education, educators need to be aware of the importance of being welcoming whilst addressing the learning, social and emotional needs of the newly arrived students in their classrooms.</a:t>
            </a:r>
          </a:p>
          <a:p>
            <a:pPr>
              <a:lnSpc>
                <a:spcPct val="100000"/>
              </a:lnSpc>
            </a:pPr>
            <a:endParaRPr lang="en-US" dirty="0"/>
          </a:p>
        </p:txBody>
      </p:sp>
      <p:pic>
        <p:nvPicPr>
          <p:cNvPr id="4" name="Picture 3" descr="A red first aid kit with letters and a cross&#10;&#10;Description automatically generated">
            <a:extLst>
              <a:ext uri="{FF2B5EF4-FFF2-40B4-BE49-F238E27FC236}">
                <a16:creationId xmlns:a16="http://schemas.microsoft.com/office/drawing/2014/main" id="{68A882C0-CA85-55A9-4E98-BBF77FDDE330}"/>
              </a:ext>
            </a:extLst>
          </p:cNvPr>
          <p:cNvPicPr>
            <a:picLocks noChangeAspect="1"/>
          </p:cNvPicPr>
          <p:nvPr/>
        </p:nvPicPr>
        <p:blipFill>
          <a:blip r:embed="rId2"/>
          <a:stretch>
            <a:fillRect/>
          </a:stretch>
        </p:blipFill>
        <p:spPr>
          <a:xfrm>
            <a:off x="6176054" y="1938350"/>
            <a:ext cx="4245788" cy="2823449"/>
          </a:xfrm>
          <a:prstGeom prst="rect">
            <a:avLst/>
          </a:prstGeom>
        </p:spPr>
      </p:pic>
    </p:spTree>
    <p:extLst>
      <p:ext uri="{BB962C8B-B14F-4D97-AF65-F5344CB8AC3E}">
        <p14:creationId xmlns:p14="http://schemas.microsoft.com/office/powerpoint/2010/main" val="3098981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E9977B-F86D-CD1E-5AB9-53F23A020740}"/>
              </a:ext>
            </a:extLst>
          </p:cNvPr>
          <p:cNvSpPr>
            <a:spLocks noGrp="1"/>
          </p:cNvSpPr>
          <p:nvPr>
            <p:ph idx="1"/>
          </p:nvPr>
        </p:nvSpPr>
        <p:spPr>
          <a:xfrm>
            <a:off x="478346" y="552728"/>
            <a:ext cx="3603625" cy="5752536"/>
          </a:xfrm>
        </p:spPr>
        <p:txBody>
          <a:bodyPr>
            <a:normAutofit/>
          </a:bodyPr>
          <a:lstStyle/>
          <a:p>
            <a:pPr marL="0" indent="0">
              <a:buNone/>
            </a:pPr>
            <a:r>
              <a:rPr lang="en-GB" sz="2800" dirty="0">
                <a:latin typeface="Calibri" panose="020F0502020204030204" pitchFamily="34" charset="0"/>
                <a:cs typeface="Calibri" panose="020F0502020204030204" pitchFamily="34" charset="0"/>
              </a:rPr>
              <a:t>Rutter (2003:99) proposes that inclusion in school is a very significant part of the experience of a child who has been forced to migrate: ‘attending school is in itself therapeutic and a normalising experience in a life that may have been far from normal’.</a:t>
            </a:r>
          </a:p>
          <a:p>
            <a:endParaRPr lang="en-US" dirty="0"/>
          </a:p>
        </p:txBody>
      </p:sp>
      <p:pic>
        <p:nvPicPr>
          <p:cNvPr id="5" name="Picture 4">
            <a:extLst>
              <a:ext uri="{FF2B5EF4-FFF2-40B4-BE49-F238E27FC236}">
                <a16:creationId xmlns:a16="http://schemas.microsoft.com/office/drawing/2014/main" id="{10AD40A6-30B0-78BB-DDDC-9D0667DF1F3B}"/>
              </a:ext>
            </a:extLst>
          </p:cNvPr>
          <p:cNvPicPr>
            <a:picLocks noChangeAspect="1"/>
          </p:cNvPicPr>
          <p:nvPr/>
        </p:nvPicPr>
        <p:blipFill rotWithShape="1">
          <a:blip r:embed="rId2"/>
          <a:srcRect l="11115" r="17521"/>
          <a:stretch/>
        </p:blipFill>
        <p:spPr>
          <a:xfrm>
            <a:off x="4748403" y="10"/>
            <a:ext cx="7443597" cy="6857990"/>
          </a:xfrm>
          <a:prstGeom prst="rect">
            <a:avLst/>
          </a:prstGeom>
        </p:spPr>
      </p:pic>
      <p:sp>
        <p:nvSpPr>
          <p:cNvPr id="12" name="Rectangle 11">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776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C15DFD-AB97-AB43-A6C9-2808708C9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05BA89-ECA6-2247-ABBB-3C6716020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D80E22-6983-F947-8C7A-2D9E6099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FC7CB6-CC66-BA40-AFA4-7AE998055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43A9763-68EC-FAE9-9507-8D7F58211DE1}"/>
              </a:ext>
            </a:extLst>
          </p:cNvPr>
          <p:cNvPicPr>
            <a:picLocks noGrp="1" noChangeAspect="1"/>
          </p:cNvPicPr>
          <p:nvPr>
            <p:ph idx="1"/>
          </p:nvPr>
        </p:nvPicPr>
        <p:blipFill rotWithShape="1">
          <a:blip r:embed="rId2"/>
          <a:srcRect r="2" b="1021"/>
          <a:stretch/>
        </p:blipFill>
        <p:spPr>
          <a:xfrm>
            <a:off x="1692627" y="565150"/>
            <a:ext cx="9934214" cy="5727699"/>
          </a:xfrm>
          <a:prstGeom prst="rect">
            <a:avLst/>
          </a:prstGeom>
        </p:spPr>
      </p:pic>
      <p:sp>
        <p:nvSpPr>
          <p:cNvPr id="8" name="TextBox 7">
            <a:extLst>
              <a:ext uri="{FF2B5EF4-FFF2-40B4-BE49-F238E27FC236}">
                <a16:creationId xmlns:a16="http://schemas.microsoft.com/office/drawing/2014/main" id="{E7BDBFBD-BE02-0CCE-D3D0-8211F6F647F9}"/>
              </a:ext>
            </a:extLst>
          </p:cNvPr>
          <p:cNvSpPr txBox="1"/>
          <p:nvPr/>
        </p:nvSpPr>
        <p:spPr>
          <a:xfrm>
            <a:off x="2261332" y="1013411"/>
            <a:ext cx="8933889" cy="4893647"/>
          </a:xfrm>
          <a:prstGeom prst="rect">
            <a:avLst/>
          </a:prstGeom>
          <a:noFill/>
        </p:spPr>
        <p:txBody>
          <a:bodyPr wrap="square">
            <a:spAutoFit/>
          </a:bodyPr>
          <a:lstStyle/>
          <a:p>
            <a:r>
              <a:rPr lang="en-GB" sz="24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Welcome</a:t>
            </a:r>
          </a:p>
          <a:p>
            <a:endPar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Consider creating a welcome pack in a variety of languages.</a:t>
            </a:r>
            <a:endPar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Use this induction period to:</a:t>
            </a:r>
          </a:p>
          <a:p>
            <a:pPr marL="342900" lvl="0" indent="-342900">
              <a:buFont typeface="Symbol" pitchFamily="2" charset="2"/>
              <a:buChar char=""/>
            </a:pPr>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get to know each child/young person;</a:t>
            </a:r>
          </a:p>
          <a:p>
            <a:pPr marL="342900" lvl="0" indent="-342900">
              <a:buFont typeface="Symbol" pitchFamily="2" charset="2"/>
              <a:buChar char=""/>
            </a:pPr>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provide some basic ‘survival’ English phrases;</a:t>
            </a:r>
          </a:p>
          <a:p>
            <a:pPr marL="342900" lvl="0" indent="-342900">
              <a:buFont typeface="Symbol" pitchFamily="2" charset="2"/>
              <a:buChar char=""/>
            </a:pPr>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undertake an assessment of their language abilities as well as ascertaining the areas of the curriculum that they are able to engage with and</a:t>
            </a:r>
          </a:p>
          <a:p>
            <a:pPr marL="342900" lvl="0" indent="-342900">
              <a:buFont typeface="Symbol" pitchFamily="2" charset="2"/>
              <a:buChar char=""/>
            </a:pPr>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support </a:t>
            </a:r>
            <a:r>
              <a:rPr lang="en-GB" sz="24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peer buddies </a:t>
            </a:r>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 give tours of the setting and an overview of what to expect at each time of the day – the question of ‘language brokering’ (Stewart, 2023)</a:t>
            </a:r>
          </a:p>
        </p:txBody>
      </p:sp>
    </p:spTree>
    <p:extLst>
      <p:ext uri="{BB962C8B-B14F-4D97-AF65-F5344CB8AC3E}">
        <p14:creationId xmlns:p14="http://schemas.microsoft.com/office/powerpoint/2010/main" val="1987208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white square speech bubble">
            <a:extLst>
              <a:ext uri="{FF2B5EF4-FFF2-40B4-BE49-F238E27FC236}">
                <a16:creationId xmlns:a16="http://schemas.microsoft.com/office/drawing/2014/main" id="{CCBD69AC-366D-AE51-77A3-A9F69B2C090E}"/>
              </a:ext>
            </a:extLst>
          </p:cNvPr>
          <p:cNvPicPr>
            <a:picLocks noChangeAspect="1"/>
          </p:cNvPicPr>
          <p:nvPr/>
        </p:nvPicPr>
        <p:blipFill>
          <a:blip r:embed="rId2"/>
          <a:stretch>
            <a:fillRect/>
          </a:stretch>
        </p:blipFill>
        <p:spPr>
          <a:xfrm>
            <a:off x="-2940908" y="-3047785"/>
            <a:ext cx="17620735" cy="12334873"/>
          </a:xfrm>
          <a:prstGeom prst="rect">
            <a:avLst/>
          </a:prstGeom>
        </p:spPr>
      </p:pic>
      <p:sp>
        <p:nvSpPr>
          <p:cNvPr id="5" name="TextBox 4">
            <a:extLst>
              <a:ext uri="{FF2B5EF4-FFF2-40B4-BE49-F238E27FC236}">
                <a16:creationId xmlns:a16="http://schemas.microsoft.com/office/drawing/2014/main" id="{A57506D8-AAC6-546A-AA5D-CF84AA4C8546}"/>
              </a:ext>
            </a:extLst>
          </p:cNvPr>
          <p:cNvSpPr txBox="1"/>
          <p:nvPr/>
        </p:nvSpPr>
        <p:spPr>
          <a:xfrm>
            <a:off x="2017240" y="2213995"/>
            <a:ext cx="8157520" cy="1569660"/>
          </a:xfrm>
          <a:prstGeom prst="rect">
            <a:avLst/>
          </a:prstGeom>
          <a:noFill/>
        </p:spPr>
        <p:txBody>
          <a:bodyPr wrap="square">
            <a:spAutoFit/>
          </a:bodyPr>
          <a:lstStyle/>
          <a:p>
            <a:r>
              <a:rPr lang="en-GB" sz="3200" dirty="0">
                <a:solidFill>
                  <a:schemeClr val="bg1"/>
                </a:solidFill>
                <a:latin typeface="Calibri" panose="020F0502020204030204" pitchFamily="34" charset="0"/>
              </a:rPr>
              <a:t>S</a:t>
            </a:r>
            <a:r>
              <a:rPr lang="en-GB" sz="3200" dirty="0">
                <a:solidFill>
                  <a:schemeClr val="bg1"/>
                </a:solidFill>
                <a:effectLst/>
                <a:latin typeface="Calibri" panose="020F0502020204030204" pitchFamily="34" charset="0"/>
              </a:rPr>
              <a:t>o they just stand either side of the line and kind of play, follow the leader without crossing the lines. </a:t>
            </a:r>
            <a:endParaRPr lang="en-GB" sz="4000" dirty="0">
              <a:solidFill>
                <a:schemeClr val="bg1"/>
              </a:solidFill>
            </a:endParaRPr>
          </a:p>
        </p:txBody>
      </p:sp>
      <p:sp>
        <p:nvSpPr>
          <p:cNvPr id="9" name="TextBox 8">
            <a:extLst>
              <a:ext uri="{FF2B5EF4-FFF2-40B4-BE49-F238E27FC236}">
                <a16:creationId xmlns:a16="http://schemas.microsoft.com/office/drawing/2014/main" id="{100C9971-8ED2-9BB8-E3F0-7D92D13C3CDA}"/>
              </a:ext>
            </a:extLst>
          </p:cNvPr>
          <p:cNvSpPr txBox="1"/>
          <p:nvPr/>
        </p:nvSpPr>
        <p:spPr>
          <a:xfrm>
            <a:off x="1703172" y="5796004"/>
            <a:ext cx="8909220" cy="369332"/>
          </a:xfrm>
          <a:prstGeom prst="rect">
            <a:avLst/>
          </a:prstGeom>
          <a:noFill/>
        </p:spPr>
        <p:txBody>
          <a:bodyPr wrap="square">
            <a:spAutoFit/>
          </a:bodyPr>
          <a:lstStyle/>
          <a:p>
            <a:r>
              <a:rPr lang="en-GB" dirty="0">
                <a:solidFill>
                  <a:schemeClr val="bg1"/>
                </a:solidFill>
                <a:latin typeface="Calibri" panose="020F0502020204030204" pitchFamily="34" charset="0"/>
                <a:ea typeface="Times New Roman" panose="02020603050405020304" pitchFamily="18" charset="0"/>
                <a:cs typeface="Calibri" panose="020F0502020204030204" pitchFamily="34" charset="0"/>
              </a:rPr>
              <a:t>Rachael</a:t>
            </a:r>
            <a:r>
              <a:rPr lang="en-GB"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(pseudonym), Year 1 teacher in a School of Sanctuary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5435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3A9763-68EC-FAE9-9507-8D7F58211DE1}"/>
              </a:ext>
            </a:extLst>
          </p:cNvPr>
          <p:cNvPicPr>
            <a:picLocks noGrp="1" noChangeAspect="1"/>
          </p:cNvPicPr>
          <p:nvPr>
            <p:ph idx="1"/>
          </p:nvPr>
        </p:nvPicPr>
        <p:blipFill rotWithShape="1">
          <a:blip r:embed="rId2"/>
          <a:srcRect r="2" b="1021"/>
          <a:stretch/>
        </p:blipFill>
        <p:spPr>
          <a:xfrm>
            <a:off x="1692627" y="565150"/>
            <a:ext cx="9934214" cy="5727699"/>
          </a:xfrm>
          <a:prstGeom prst="rect">
            <a:avLst/>
          </a:prstGeom>
        </p:spPr>
      </p:pic>
      <p:sp>
        <p:nvSpPr>
          <p:cNvPr id="8" name="TextBox 7">
            <a:extLst>
              <a:ext uri="{FF2B5EF4-FFF2-40B4-BE49-F238E27FC236}">
                <a16:creationId xmlns:a16="http://schemas.microsoft.com/office/drawing/2014/main" id="{E7BDBFBD-BE02-0CCE-D3D0-8211F6F647F9}"/>
              </a:ext>
            </a:extLst>
          </p:cNvPr>
          <p:cNvSpPr txBox="1"/>
          <p:nvPr/>
        </p:nvSpPr>
        <p:spPr>
          <a:xfrm>
            <a:off x="2298402" y="1563628"/>
            <a:ext cx="8933889" cy="3416320"/>
          </a:xfrm>
          <a:prstGeom prst="rect">
            <a:avLst/>
          </a:prstGeom>
          <a:noFill/>
        </p:spPr>
        <p:txBody>
          <a:bodyPr wrap="square">
            <a:spAutoFit/>
          </a:bodyPr>
          <a:lstStyle/>
          <a:p>
            <a:r>
              <a:rPr lang="en-GB" sz="2400" i="1"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Cultural differences</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i="1"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Your setting may be a very different environment for newly arrived children and young people. Some learners may not have had a formal education for quite a while. Things to consider:</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itchFamily="2" charset="2"/>
              <a:buChar char=""/>
            </a:pPr>
            <a:r>
              <a:rPr lang="en-GB" sz="2400" dirty="0">
                <a:solidFill>
                  <a:srgbClr val="13263F"/>
                </a:solidFill>
                <a:latin typeface="Calibri" panose="020F0502020204030204" pitchFamily="34" charset="0"/>
                <a:ea typeface="Calibri" panose="020F0502020204030204" pitchFamily="34" charset="0"/>
                <a:cs typeface="Calibri" panose="020F0502020204030204" pitchFamily="34" charset="0"/>
              </a:rPr>
              <a:t>u</a:t>
            </a:r>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niform expectations</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itchFamily="2" charset="2"/>
              <a:buChar char=""/>
            </a:pPr>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food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itchFamily="2" charset="2"/>
              <a:buChar char=""/>
            </a:pPr>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mixed-gender environments</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itchFamily="2" charset="2"/>
              <a:buChar char=""/>
            </a:pPr>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different attitudes (e.g. </a:t>
            </a:r>
            <a:r>
              <a:rPr lang="en-GB" sz="24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disability</a:t>
            </a:r>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204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60FD4C-5D04-8A40-92B2-CD470D39DD9A}"/>
              </a:ext>
            </a:extLst>
          </p:cNvPr>
          <p:cNvSpPr>
            <a:spLocks noGrp="1"/>
          </p:cNvSpPr>
          <p:nvPr>
            <p:ph idx="1"/>
          </p:nvPr>
        </p:nvSpPr>
        <p:spPr>
          <a:xfrm>
            <a:off x="1357184" y="483669"/>
            <a:ext cx="5033211" cy="6164266"/>
          </a:xfrm>
        </p:spPr>
        <p:txBody>
          <a:bodyPr>
            <a:normAutofit fontScale="92500" lnSpcReduction="20000"/>
          </a:bodyPr>
          <a:lstStyle/>
          <a:p>
            <a:pPr marL="0" indent="0">
              <a:buNone/>
            </a:pPr>
            <a:r>
              <a:rPr lang="en-GB" sz="3500" dirty="0">
                <a:solidFill>
                  <a:schemeClr val="accent3">
                    <a:lumMod val="50000"/>
                  </a:schemeClr>
                </a:solidFill>
                <a:latin typeface="Calibri" panose="020F0502020204030204" pitchFamily="34" charset="0"/>
                <a:cs typeface="Calibri" panose="020F0502020204030204" pitchFamily="34" charset="0"/>
              </a:rPr>
              <a:t>Language learning</a:t>
            </a:r>
          </a:p>
          <a:p>
            <a:pPr marL="0" indent="0">
              <a:buNone/>
            </a:pPr>
            <a:r>
              <a:rPr lang="en-GB" sz="2800" dirty="0">
                <a:solidFill>
                  <a:schemeClr val="bg1"/>
                </a:solidFill>
                <a:latin typeface="Calibri" panose="020F0502020204030204" pitchFamily="34" charset="0"/>
                <a:cs typeface="Calibri" panose="020F0502020204030204" pitchFamily="34" charset="0"/>
              </a:rPr>
              <a:t>Approaches to this can be divided into an individualistic approach designed to address language deficits and a more collectivist approach that celebrates diversity and enables inclusion. When children are withdrawn for language teaching, the shift from inclusion in mainstream lessons may lead to them being taught in specialist provision. A completely segregated approach has been deemed to be educationally and socially unacceptable (Swann, 1985).</a:t>
            </a:r>
            <a:endParaRPr lang="en-US" sz="2800"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603410-6B39-A04D-AFCA-9A2B5E644EAC}"/>
              </a:ext>
            </a:extLst>
          </p:cNvPr>
          <p:cNvPicPr>
            <a:picLocks noChangeAspect="1"/>
          </p:cNvPicPr>
          <p:nvPr/>
        </p:nvPicPr>
        <p:blipFill>
          <a:blip r:embed="rId2"/>
          <a:stretch>
            <a:fillRect/>
          </a:stretch>
        </p:blipFill>
        <p:spPr>
          <a:xfrm>
            <a:off x="6964943" y="1569002"/>
            <a:ext cx="4796630" cy="35436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64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135E03-A223-5F95-E9D0-C7781BF7C2D6}"/>
              </a:ext>
            </a:extLst>
          </p:cNvPr>
          <p:cNvSpPr>
            <a:spLocks noGrp="1"/>
          </p:cNvSpPr>
          <p:nvPr>
            <p:ph idx="1"/>
          </p:nvPr>
        </p:nvSpPr>
        <p:spPr>
          <a:xfrm>
            <a:off x="475092" y="418497"/>
            <a:ext cx="3798220" cy="6020998"/>
          </a:xfrm>
        </p:spPr>
        <p:txBody>
          <a:bodyPr>
            <a:normAutofit/>
          </a:bodyPr>
          <a:lstStyle/>
          <a:p>
            <a:pPr marL="0" indent="0">
              <a:lnSpc>
                <a:spcPct val="100000"/>
              </a:lnSpc>
              <a:buNone/>
            </a:pPr>
            <a:r>
              <a:rPr lang="en-GB" sz="2400" dirty="0">
                <a:latin typeface="Calibri" panose="020F0502020204030204" pitchFamily="34" charset="0"/>
                <a:cs typeface="Calibri" panose="020F0502020204030204" pitchFamily="34" charset="0"/>
              </a:rPr>
              <a:t>Costley (2014:284) suggests that with the English Education Act 1988 and the introduction of The National Curriculum, ‘learning English as a mother tongue and as an additional language have, as a consequence, been conflated’ so that children are not given the benefit the discrete skills of teaching English as an additional language, thus arguing for separate intervention groups.</a:t>
            </a:r>
          </a:p>
          <a:p>
            <a:pPr>
              <a:lnSpc>
                <a:spcPct val="100000"/>
              </a:lnSpc>
            </a:pPr>
            <a:endParaRPr lang="en-US" sz="1900" dirty="0"/>
          </a:p>
        </p:txBody>
      </p:sp>
      <p:pic>
        <p:nvPicPr>
          <p:cNvPr id="5" name="Picture 4" descr="A group of children in a classroom&#10;&#10;Description automatically generated">
            <a:extLst>
              <a:ext uri="{FF2B5EF4-FFF2-40B4-BE49-F238E27FC236}">
                <a16:creationId xmlns:a16="http://schemas.microsoft.com/office/drawing/2014/main" id="{E73BE425-1E27-80F4-6F1C-4B2B896FF4BF}"/>
              </a:ext>
            </a:extLst>
          </p:cNvPr>
          <p:cNvPicPr>
            <a:picLocks noChangeAspect="1"/>
          </p:cNvPicPr>
          <p:nvPr/>
        </p:nvPicPr>
        <p:blipFill rotWithShape="1">
          <a:blip r:embed="rId2"/>
          <a:srcRect l="16491" r="11873" b="-1"/>
          <a:stretch/>
        </p:blipFill>
        <p:spPr>
          <a:xfrm>
            <a:off x="4748403" y="10"/>
            <a:ext cx="7443597" cy="6857990"/>
          </a:xfrm>
          <a:prstGeom prst="rect">
            <a:avLst/>
          </a:prstGeom>
        </p:spPr>
      </p:pic>
      <p:sp>
        <p:nvSpPr>
          <p:cNvPr id="22" name="Rectangle 21">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280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6F746-55B0-C34D-AC7D-C7BDC119C746}"/>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7BF9B59-2BA2-FC48-BFFA-1649B380E475}"/>
              </a:ext>
            </a:extLst>
          </p:cNvPr>
          <p:cNvSpPr>
            <a:spLocks noGrp="1"/>
          </p:cNvSpPr>
          <p:nvPr>
            <p:ph idx="1"/>
          </p:nvPr>
        </p:nvSpPr>
        <p:spPr>
          <a:xfrm>
            <a:off x="967360" y="753448"/>
            <a:ext cx="10515600" cy="4351338"/>
          </a:xfrm>
        </p:spPr>
        <p:txBody>
          <a:bodyPr>
            <a:normAutofit/>
          </a:bodyPr>
          <a:lstStyle/>
          <a:p>
            <a:pPr marL="0" indent="0">
              <a:buNone/>
            </a:pPr>
            <a:r>
              <a:rPr lang="en-GB" sz="2800" dirty="0">
                <a:solidFill>
                  <a:schemeClr val="bg1"/>
                </a:solidFill>
                <a:latin typeface="Calibri" panose="020F0502020204030204" pitchFamily="34" charset="0"/>
                <a:cs typeface="Calibri" panose="020F0502020204030204" pitchFamily="34" charset="0"/>
              </a:rPr>
              <a:t>Research by </a:t>
            </a:r>
            <a:r>
              <a:rPr lang="en-GB" sz="2800" dirty="0" err="1">
                <a:solidFill>
                  <a:schemeClr val="bg1"/>
                </a:solidFill>
                <a:latin typeface="Calibri" panose="020F0502020204030204" pitchFamily="34" charset="0"/>
                <a:cs typeface="Calibri" panose="020F0502020204030204" pitchFamily="34" charset="0"/>
              </a:rPr>
              <a:t>Condren</a:t>
            </a:r>
            <a:r>
              <a:rPr lang="en-GB" sz="2800" dirty="0">
                <a:solidFill>
                  <a:schemeClr val="bg1"/>
                </a:solidFill>
                <a:latin typeface="Calibri" panose="020F0502020204030204" pitchFamily="34" charset="0"/>
                <a:cs typeface="Calibri" panose="020F0502020204030204" pitchFamily="34" charset="0"/>
              </a:rPr>
              <a:t> </a:t>
            </a:r>
            <a:r>
              <a:rPr lang="en-GB" sz="2800" i="1" dirty="0">
                <a:solidFill>
                  <a:schemeClr val="bg1"/>
                </a:solidFill>
                <a:latin typeface="Calibri" panose="020F0502020204030204" pitchFamily="34" charset="0"/>
                <a:cs typeface="Calibri" panose="020F0502020204030204" pitchFamily="34" charset="0"/>
              </a:rPr>
              <a:t>et al.</a:t>
            </a:r>
            <a:r>
              <a:rPr lang="en-GB" sz="2800" dirty="0">
                <a:solidFill>
                  <a:schemeClr val="bg1"/>
                </a:solidFill>
                <a:latin typeface="Calibri" panose="020F0502020204030204" pitchFamily="34" charset="0"/>
                <a:cs typeface="Calibri" panose="020F0502020204030204" pitchFamily="34" charset="0"/>
              </a:rPr>
              <a:t> (2000) identified that withdrawing learners from classes to improve their literacy skills was inadequate, and that a focus on self-esteem was equally as important. Segregation </a:t>
            </a:r>
            <a:r>
              <a:rPr lang="en-GB" sz="2800" dirty="0" err="1">
                <a:solidFill>
                  <a:schemeClr val="bg1"/>
                </a:solidFill>
                <a:latin typeface="Calibri" panose="020F0502020204030204" pitchFamily="34" charset="0"/>
                <a:cs typeface="Calibri" panose="020F0502020204030204" pitchFamily="34" charset="0"/>
              </a:rPr>
              <a:t>Condren</a:t>
            </a:r>
            <a:r>
              <a:rPr lang="en-GB" sz="2800" dirty="0">
                <a:solidFill>
                  <a:schemeClr val="bg1"/>
                </a:solidFill>
                <a:latin typeface="Calibri" panose="020F0502020204030204" pitchFamily="34" charset="0"/>
                <a:cs typeface="Calibri" panose="020F0502020204030204" pitchFamily="34" charset="0"/>
              </a:rPr>
              <a:t> </a:t>
            </a:r>
            <a:r>
              <a:rPr lang="en-GB" sz="2800" i="1" dirty="0">
                <a:solidFill>
                  <a:schemeClr val="bg1"/>
                </a:solidFill>
                <a:latin typeface="Calibri" panose="020F0502020204030204" pitchFamily="34" charset="0"/>
                <a:cs typeface="Calibri" panose="020F0502020204030204" pitchFamily="34" charset="0"/>
              </a:rPr>
              <a:t>et al</a:t>
            </a:r>
            <a:r>
              <a:rPr lang="en-GB" sz="2800" dirty="0">
                <a:solidFill>
                  <a:schemeClr val="bg1"/>
                </a:solidFill>
                <a:latin typeface="Calibri" panose="020F0502020204030204" pitchFamily="34" charset="0"/>
                <a:cs typeface="Calibri" panose="020F0502020204030204" pitchFamily="34" charset="0"/>
              </a:rPr>
              <a:t>. (2000) concluded, was leading to labelling and stigmatisation.</a:t>
            </a:r>
            <a:endParaRPr lang="en-U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472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7BBFDD-7C1B-0648-AEA9-172FA591FCB0}"/>
              </a:ext>
            </a:extLst>
          </p:cNvPr>
          <p:cNvPicPr>
            <a:picLocks noChangeAspect="1"/>
          </p:cNvPicPr>
          <p:nvPr/>
        </p:nvPicPr>
        <p:blipFill>
          <a:blip r:embed="rId2"/>
          <a:stretch>
            <a:fillRect/>
          </a:stretch>
        </p:blipFill>
        <p:spPr>
          <a:xfrm>
            <a:off x="3028950" y="254000"/>
            <a:ext cx="6134100" cy="6350000"/>
          </a:xfrm>
          <a:prstGeom prst="rect">
            <a:avLst/>
          </a:prstGeom>
        </p:spPr>
      </p:pic>
    </p:spTree>
    <p:extLst>
      <p:ext uri="{BB962C8B-B14F-4D97-AF65-F5344CB8AC3E}">
        <p14:creationId xmlns:p14="http://schemas.microsoft.com/office/powerpoint/2010/main" val="204645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Content Placeholder 8">
            <a:extLst>
              <a:ext uri="{FF2B5EF4-FFF2-40B4-BE49-F238E27FC236}">
                <a16:creationId xmlns:a16="http://schemas.microsoft.com/office/drawing/2014/main" id="{5805BE73-7A8B-FD7D-319E-3BC4654D1C67}"/>
              </a:ext>
            </a:extLst>
          </p:cNvPr>
          <p:cNvSpPr>
            <a:spLocks noGrp="1"/>
          </p:cNvSpPr>
          <p:nvPr>
            <p:ph idx="1"/>
          </p:nvPr>
        </p:nvSpPr>
        <p:spPr>
          <a:xfrm>
            <a:off x="6164570" y="574254"/>
            <a:ext cx="5712506" cy="5978228"/>
          </a:xfrm>
        </p:spPr>
        <p:txBody>
          <a:bodyPr>
            <a:normAutofit/>
          </a:bodyPr>
          <a:lstStyle/>
          <a:p>
            <a:pPr marL="0" indent="0">
              <a:buNone/>
            </a:pPr>
            <a:r>
              <a:rPr lang="en-GB" sz="2400" dirty="0">
                <a:solidFill>
                  <a:schemeClr val="accent1">
                    <a:lumMod val="50000"/>
                  </a:schemeClr>
                </a:solidFill>
                <a:effectLst/>
                <a:latin typeface="Calibri" panose="020F0502020204030204" pitchFamily="34" charset="0"/>
              </a:rPr>
              <a:t>Research</a:t>
            </a:r>
          </a:p>
          <a:p>
            <a:pPr marL="0" indent="0">
              <a:buNone/>
            </a:pPr>
            <a:r>
              <a:rPr lang="en-GB" sz="2400" dirty="0">
                <a:solidFill>
                  <a:schemeClr val="bg1"/>
                </a:solidFill>
                <a:effectLst/>
                <a:latin typeface="Calibri" panose="020F0502020204030204" pitchFamily="34" charset="0"/>
              </a:rPr>
              <a:t>Interviews with seven primary teachers in Schools of Sanctuary were conducted through a two-part process. Part one was an initial dialogic encounter with an educator, which took place using Teams. This encounter was then transcribed as the preparation for Part 2. This transcription acted as a focus for part two – the second dialogic encounter. In this second encounter, themes that emerged from the first interview were explored, and a second transcription was created. </a:t>
            </a:r>
            <a:endParaRPr lang="en-GB" sz="2800" dirty="0">
              <a:solidFill>
                <a:schemeClr val="bg1"/>
              </a:solidFill>
            </a:endParaRPr>
          </a:p>
          <a:p>
            <a:pPr marL="0" indent="0">
              <a:buNone/>
            </a:pPr>
            <a:endParaRPr lang="en-US" dirty="0"/>
          </a:p>
        </p:txBody>
      </p:sp>
      <p:pic>
        <p:nvPicPr>
          <p:cNvPr id="5" name="Content Placeholder 4" descr="A cover of a book&#10;&#10;Description automatically generated">
            <a:extLst>
              <a:ext uri="{FF2B5EF4-FFF2-40B4-BE49-F238E27FC236}">
                <a16:creationId xmlns:a16="http://schemas.microsoft.com/office/drawing/2014/main" id="{3158A87F-1BFF-33F3-DB0E-874E093B3F74}"/>
              </a:ext>
            </a:extLst>
          </p:cNvPr>
          <p:cNvPicPr>
            <a:picLocks noChangeAspect="1"/>
          </p:cNvPicPr>
          <p:nvPr/>
        </p:nvPicPr>
        <p:blipFill>
          <a:blip r:embed="rId2"/>
          <a:stretch>
            <a:fillRect/>
          </a:stretch>
        </p:blipFill>
        <p:spPr>
          <a:xfrm>
            <a:off x="1831314" y="565154"/>
            <a:ext cx="4021380" cy="5527672"/>
          </a:xfrm>
          <a:prstGeom prst="rect">
            <a:avLst/>
          </a:prstGeom>
        </p:spPr>
      </p:pic>
    </p:spTree>
    <p:extLst>
      <p:ext uri="{BB962C8B-B14F-4D97-AF65-F5344CB8AC3E}">
        <p14:creationId xmlns:p14="http://schemas.microsoft.com/office/powerpoint/2010/main" val="1681688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91CCBB-33EF-81A5-4C00-DF0D5CD7D167}"/>
              </a:ext>
            </a:extLst>
          </p:cNvPr>
          <p:cNvSpPr txBox="1"/>
          <p:nvPr/>
        </p:nvSpPr>
        <p:spPr>
          <a:xfrm>
            <a:off x="1515967" y="2305615"/>
            <a:ext cx="10185057" cy="2246769"/>
          </a:xfrm>
          <a:prstGeom prst="rect">
            <a:avLst/>
          </a:prstGeom>
          <a:noFill/>
        </p:spPr>
        <p:txBody>
          <a:bodyPr wrap="square">
            <a:spAutoFit/>
          </a:bodyPr>
          <a:lstStyle/>
          <a:p>
            <a:r>
              <a:rPr lang="en-GB" sz="2800" dirty="0" err="1">
                <a:solidFill>
                  <a:schemeClr val="bg1"/>
                </a:solidFill>
                <a:effectLst/>
                <a:latin typeface="Calibri" panose="020F0502020204030204" pitchFamily="34" charset="0"/>
              </a:rPr>
              <a:t>Migliarini</a:t>
            </a:r>
            <a:r>
              <a:rPr lang="en-GB" sz="2800" dirty="0">
                <a:solidFill>
                  <a:schemeClr val="bg1"/>
                </a:solidFill>
                <a:effectLst/>
                <a:latin typeface="Calibri" panose="020F0502020204030204" pitchFamily="34" charset="0"/>
              </a:rPr>
              <a:t>, Stinson and </a:t>
            </a:r>
            <a:r>
              <a:rPr lang="en-GB" sz="2800" dirty="0" err="1">
                <a:solidFill>
                  <a:schemeClr val="bg1"/>
                </a:solidFill>
                <a:effectLst/>
                <a:latin typeface="Calibri" panose="020F0502020204030204" pitchFamily="34" charset="0"/>
              </a:rPr>
              <a:t>D’Alessio</a:t>
            </a:r>
            <a:r>
              <a:rPr lang="en-GB" sz="2800" dirty="0">
                <a:solidFill>
                  <a:schemeClr val="bg1"/>
                </a:solidFill>
                <a:effectLst/>
                <a:latin typeface="Calibri" panose="020F0502020204030204" pitchFamily="34" charset="0"/>
              </a:rPr>
              <a:t> (2019:5) identify the way in which, in Italy and the United States, there has been a move to ‘</a:t>
            </a:r>
            <a:r>
              <a:rPr lang="en-GB" sz="2800" dirty="0" err="1">
                <a:solidFill>
                  <a:schemeClr val="bg1"/>
                </a:solidFill>
                <a:effectLst/>
                <a:latin typeface="Calibri" panose="020F0502020204030204" pitchFamily="34" charset="0"/>
              </a:rPr>
              <a:t>SENitize</a:t>
            </a:r>
            <a:r>
              <a:rPr lang="en-GB" sz="2800" dirty="0">
                <a:solidFill>
                  <a:schemeClr val="bg1"/>
                </a:solidFill>
                <a:effectLst/>
                <a:latin typeface="Calibri" panose="020F0502020204030204" pitchFamily="34" charset="0"/>
              </a:rPr>
              <a:t>’ children who are forced migrants. By this they describe the trend towards a ‘remedial’ education approach that is taken towards children with special educational needs.</a:t>
            </a:r>
            <a:endParaRPr lang="en-GB" sz="2800" dirty="0">
              <a:solidFill>
                <a:schemeClr val="bg1"/>
              </a:solidFill>
            </a:endParaRPr>
          </a:p>
        </p:txBody>
      </p:sp>
    </p:spTree>
    <p:extLst>
      <p:ext uri="{BB962C8B-B14F-4D97-AF65-F5344CB8AC3E}">
        <p14:creationId xmlns:p14="http://schemas.microsoft.com/office/powerpoint/2010/main" val="1178260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3A9763-68EC-FAE9-9507-8D7F58211DE1}"/>
              </a:ext>
            </a:extLst>
          </p:cNvPr>
          <p:cNvPicPr>
            <a:picLocks noGrp="1" noChangeAspect="1"/>
          </p:cNvPicPr>
          <p:nvPr>
            <p:ph idx="1"/>
          </p:nvPr>
        </p:nvPicPr>
        <p:blipFill rotWithShape="1">
          <a:blip r:embed="rId2"/>
          <a:srcRect r="2" b="1021"/>
          <a:stretch/>
        </p:blipFill>
        <p:spPr>
          <a:xfrm>
            <a:off x="1692627" y="565150"/>
            <a:ext cx="9934214" cy="5727699"/>
          </a:xfrm>
          <a:prstGeom prst="rect">
            <a:avLst/>
          </a:prstGeom>
        </p:spPr>
      </p:pic>
      <p:sp>
        <p:nvSpPr>
          <p:cNvPr id="8" name="TextBox 7">
            <a:extLst>
              <a:ext uri="{FF2B5EF4-FFF2-40B4-BE49-F238E27FC236}">
                <a16:creationId xmlns:a16="http://schemas.microsoft.com/office/drawing/2014/main" id="{E7BDBFBD-BE02-0CCE-D3D0-8211F6F647F9}"/>
              </a:ext>
            </a:extLst>
          </p:cNvPr>
          <p:cNvSpPr txBox="1"/>
          <p:nvPr/>
        </p:nvSpPr>
        <p:spPr>
          <a:xfrm>
            <a:off x="2100694" y="1427705"/>
            <a:ext cx="8933889" cy="3785652"/>
          </a:xfrm>
          <a:prstGeom prst="rect">
            <a:avLst/>
          </a:prstGeom>
          <a:noFill/>
        </p:spPr>
        <p:txBody>
          <a:bodyPr wrap="square">
            <a:spAutoFit/>
          </a:bodyPr>
          <a:lstStyle/>
          <a:p>
            <a:r>
              <a:rPr lang="en-GB" sz="24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Whole school enrichment</a:t>
            </a:r>
            <a:endPar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GB" sz="24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Welcoming children and young people seeking sanctuary is a privilege that enables them to share aspects of their lives with their peers. Hearing about positive aspects of their lives in their home country enables children and young people to share aspects of the history of their homeland, stories, traditions, songs, recipes, books, shows etc. </a:t>
            </a:r>
          </a:p>
          <a:p>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This can be part of a whole school approach to celebrate diversity and inclusion (e.g. Festival of Culture) or a class show and tell approach.</a:t>
            </a:r>
          </a:p>
        </p:txBody>
      </p:sp>
    </p:spTree>
    <p:extLst>
      <p:ext uri="{BB962C8B-B14F-4D97-AF65-F5344CB8AC3E}">
        <p14:creationId xmlns:p14="http://schemas.microsoft.com/office/powerpoint/2010/main" val="2381118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p of iceberg submerged in water">
            <a:extLst>
              <a:ext uri="{FF2B5EF4-FFF2-40B4-BE49-F238E27FC236}">
                <a16:creationId xmlns:a16="http://schemas.microsoft.com/office/drawing/2014/main" id="{F54C109B-7C62-4354-F842-DABEE6F0AAF1}"/>
              </a:ext>
            </a:extLst>
          </p:cNvPr>
          <p:cNvPicPr>
            <a:picLocks noChangeAspect="1"/>
          </p:cNvPicPr>
          <p:nvPr/>
        </p:nvPicPr>
        <p:blipFill>
          <a:blip r:embed="rId2"/>
          <a:stretch>
            <a:fillRect/>
          </a:stretch>
        </p:blipFill>
        <p:spPr>
          <a:xfrm>
            <a:off x="-57665" y="-172995"/>
            <a:ext cx="12307330" cy="8568188"/>
          </a:xfrm>
          <a:prstGeom prst="rect">
            <a:avLst/>
          </a:prstGeom>
        </p:spPr>
      </p:pic>
      <p:sp>
        <p:nvSpPr>
          <p:cNvPr id="5" name="TextBox 4">
            <a:extLst>
              <a:ext uri="{FF2B5EF4-FFF2-40B4-BE49-F238E27FC236}">
                <a16:creationId xmlns:a16="http://schemas.microsoft.com/office/drawing/2014/main" id="{55DB8D45-8C69-824E-D080-3CB870418BEA}"/>
              </a:ext>
            </a:extLst>
          </p:cNvPr>
          <p:cNvSpPr txBox="1"/>
          <p:nvPr/>
        </p:nvSpPr>
        <p:spPr>
          <a:xfrm>
            <a:off x="4897394" y="481535"/>
            <a:ext cx="5482282" cy="523220"/>
          </a:xfrm>
          <a:prstGeom prst="rect">
            <a:avLst/>
          </a:prstGeom>
          <a:noFill/>
        </p:spPr>
        <p:txBody>
          <a:bodyPr wrap="square">
            <a:spAutoFit/>
          </a:bodyPr>
          <a:lstStyle/>
          <a:p>
            <a:r>
              <a:rPr lang="en-GB" sz="28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Hall’s cultural iceberg model (1976)</a:t>
            </a:r>
            <a:endParaRPr lang="en-US" sz="28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1C2F3DE-62BC-7D97-4BBB-914E9DF36942}"/>
              </a:ext>
            </a:extLst>
          </p:cNvPr>
          <p:cNvSpPr txBox="1"/>
          <p:nvPr/>
        </p:nvSpPr>
        <p:spPr>
          <a:xfrm>
            <a:off x="5951837" y="1659285"/>
            <a:ext cx="4324865" cy="3539430"/>
          </a:xfrm>
          <a:prstGeom prst="rect">
            <a:avLst/>
          </a:prstGeom>
          <a:noFill/>
        </p:spPr>
        <p:txBody>
          <a:bodyPr wrap="square">
            <a:spAutoFit/>
          </a:bodyPr>
          <a:lstStyle/>
          <a:p>
            <a:r>
              <a:rPr lang="en-GB" sz="28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Behaviour</a:t>
            </a:r>
          </a:p>
          <a:p>
            <a:endParaRPr lang="en-GB" sz="2800" dirty="0">
              <a:solidFill>
                <a:srgbClr val="13263F"/>
              </a:solidFill>
              <a:latin typeface="Calibri" panose="020F0502020204030204" pitchFamily="34" charset="0"/>
              <a:cs typeface="Calibri" panose="020F0502020204030204" pitchFamily="34" charset="0"/>
            </a:endParaRPr>
          </a:p>
          <a:p>
            <a:endParaRPr lang="en-GB" sz="2800" dirty="0">
              <a:solidFill>
                <a:srgbClr val="13263F"/>
              </a:solidFill>
              <a:latin typeface="Calibri" panose="020F0502020204030204" pitchFamily="34" charset="0"/>
              <a:cs typeface="Calibri" panose="020F0502020204030204" pitchFamily="34" charset="0"/>
            </a:endParaRPr>
          </a:p>
          <a:p>
            <a:endParaRPr lang="en-GB" sz="2800" dirty="0">
              <a:solidFill>
                <a:srgbClr val="13263F"/>
              </a:solidFill>
              <a:latin typeface="Calibri" panose="020F0502020204030204" pitchFamily="34" charset="0"/>
              <a:cs typeface="Calibri" panose="020F0502020204030204" pitchFamily="34" charset="0"/>
            </a:endParaRPr>
          </a:p>
          <a:p>
            <a:r>
              <a:rPr lang="en-GB" sz="2800" dirty="0">
                <a:solidFill>
                  <a:srgbClr val="13263F"/>
                </a:solidFill>
                <a:latin typeface="Calibri" panose="020F0502020204030204" pitchFamily="34" charset="0"/>
                <a:cs typeface="Calibri" panose="020F0502020204030204" pitchFamily="34" charset="0"/>
              </a:rPr>
              <a:t>Beliefs</a:t>
            </a:r>
          </a:p>
          <a:p>
            <a:endParaRPr lang="en-GB" sz="2800" dirty="0">
              <a:solidFill>
                <a:srgbClr val="13263F"/>
              </a:solidFill>
              <a:latin typeface="Calibri" panose="020F0502020204030204" pitchFamily="34" charset="0"/>
              <a:cs typeface="Calibri" panose="020F0502020204030204" pitchFamily="34" charset="0"/>
            </a:endParaRPr>
          </a:p>
          <a:p>
            <a:endParaRPr lang="en-GB" sz="2800" dirty="0">
              <a:solidFill>
                <a:srgbClr val="13263F"/>
              </a:solidFill>
              <a:latin typeface="Calibri" panose="020F0502020204030204" pitchFamily="34" charset="0"/>
              <a:cs typeface="Calibri" panose="020F0502020204030204" pitchFamily="34" charset="0"/>
            </a:endParaRPr>
          </a:p>
          <a:p>
            <a:r>
              <a:rPr lang="en-GB" sz="2800" dirty="0">
                <a:solidFill>
                  <a:srgbClr val="13263F"/>
                </a:solidFill>
                <a:latin typeface="Calibri" panose="020F0502020204030204" pitchFamily="34" charset="0"/>
                <a:cs typeface="Calibri" panose="020F0502020204030204" pitchFamily="34" charset="0"/>
              </a:rPr>
              <a:t>Values and thought patterns</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0530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white square speech bubble">
            <a:extLst>
              <a:ext uri="{FF2B5EF4-FFF2-40B4-BE49-F238E27FC236}">
                <a16:creationId xmlns:a16="http://schemas.microsoft.com/office/drawing/2014/main" id="{CCBD69AC-366D-AE51-77A3-A9F69B2C090E}"/>
              </a:ext>
            </a:extLst>
          </p:cNvPr>
          <p:cNvPicPr>
            <a:picLocks noChangeAspect="1"/>
          </p:cNvPicPr>
          <p:nvPr/>
        </p:nvPicPr>
        <p:blipFill>
          <a:blip r:embed="rId2"/>
          <a:stretch>
            <a:fillRect/>
          </a:stretch>
        </p:blipFill>
        <p:spPr>
          <a:xfrm>
            <a:off x="-2940908" y="-3047785"/>
            <a:ext cx="17620735" cy="12334873"/>
          </a:xfrm>
          <a:prstGeom prst="rect">
            <a:avLst/>
          </a:prstGeom>
        </p:spPr>
      </p:pic>
      <p:sp>
        <p:nvSpPr>
          <p:cNvPr id="5" name="TextBox 4">
            <a:extLst>
              <a:ext uri="{FF2B5EF4-FFF2-40B4-BE49-F238E27FC236}">
                <a16:creationId xmlns:a16="http://schemas.microsoft.com/office/drawing/2014/main" id="{A57506D8-AAC6-546A-AA5D-CF84AA4C8546}"/>
              </a:ext>
            </a:extLst>
          </p:cNvPr>
          <p:cNvSpPr txBox="1"/>
          <p:nvPr/>
        </p:nvSpPr>
        <p:spPr>
          <a:xfrm>
            <a:off x="1925594" y="1596157"/>
            <a:ext cx="8157520" cy="3046988"/>
          </a:xfrm>
          <a:prstGeom prst="rect">
            <a:avLst/>
          </a:prstGeom>
          <a:noFill/>
        </p:spPr>
        <p:txBody>
          <a:bodyPr wrap="square">
            <a:spAutoFit/>
          </a:bodyPr>
          <a:lstStyle/>
          <a:p>
            <a:r>
              <a:rPr lang="en-GB" sz="2400" dirty="0">
                <a:solidFill>
                  <a:schemeClr val="bg1"/>
                </a:solidFill>
                <a:effectLst/>
                <a:latin typeface="Calibri" panose="020F0502020204030204" pitchFamily="34" charset="0"/>
              </a:rPr>
              <a:t>I can only imagine actually being in that position, how jarring it would be to just, you know, not only to come to a new country, but now gone to two different countries...with two separate languages. And just having to sort of navigate that I can imagine one thing to be a little bit reserved. Or maybe holding back to start with this sort of thing to yourself, like actually, I'm going to wait and see whether this is actually a safe environment for me to start expressing myself.</a:t>
            </a:r>
            <a:endParaRPr lang="en-GB" sz="3200" dirty="0">
              <a:solidFill>
                <a:schemeClr val="bg1"/>
              </a:solidFill>
            </a:endParaRPr>
          </a:p>
        </p:txBody>
      </p:sp>
      <p:sp>
        <p:nvSpPr>
          <p:cNvPr id="9" name="TextBox 8">
            <a:extLst>
              <a:ext uri="{FF2B5EF4-FFF2-40B4-BE49-F238E27FC236}">
                <a16:creationId xmlns:a16="http://schemas.microsoft.com/office/drawing/2014/main" id="{100C9971-8ED2-9BB8-E3F0-7D92D13C3CDA}"/>
              </a:ext>
            </a:extLst>
          </p:cNvPr>
          <p:cNvSpPr txBox="1"/>
          <p:nvPr/>
        </p:nvSpPr>
        <p:spPr>
          <a:xfrm>
            <a:off x="1703172" y="5796004"/>
            <a:ext cx="8909220" cy="369332"/>
          </a:xfrm>
          <a:prstGeom prst="rect">
            <a:avLst/>
          </a:prstGeom>
          <a:noFill/>
        </p:spPr>
        <p:txBody>
          <a:bodyPr wrap="square">
            <a:spAutoFit/>
          </a:bodyPr>
          <a:lstStyle/>
          <a:p>
            <a:r>
              <a:rPr lang="en-GB"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Ewan (pseudonym), class teacher in a School of Sanctuary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2392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C5BA4-C42E-ECE0-9627-81DEF88D3C8A}"/>
              </a:ext>
            </a:extLst>
          </p:cNvPr>
          <p:cNvSpPr>
            <a:spLocks noGrp="1"/>
          </p:cNvSpPr>
          <p:nvPr>
            <p:ph idx="1"/>
          </p:nvPr>
        </p:nvSpPr>
        <p:spPr>
          <a:xfrm>
            <a:off x="1464142" y="516568"/>
            <a:ext cx="9486690" cy="3926152"/>
          </a:xfrm>
        </p:spPr>
        <p:txBody>
          <a:bodyPr/>
          <a:lstStyle/>
          <a:p>
            <a:pPr marL="0" indent="0">
              <a:buNone/>
            </a:pPr>
            <a:r>
              <a:rPr lang="en-GB" sz="2800" dirty="0">
                <a:solidFill>
                  <a:schemeClr val="bg1"/>
                </a:solidFill>
                <a:effectLst/>
                <a:latin typeface="Calibri" panose="020F0502020204030204" pitchFamily="34" charset="0"/>
                <a:cs typeface="Calibri" panose="020F0502020204030204" pitchFamily="34" charset="0"/>
              </a:rPr>
              <a:t>A teacher has the ability to create the climate in the ‘transversal’ space of their classroom (Rutter, 2015:303) where different languages are spoken and different cultures celebrated.</a:t>
            </a:r>
          </a:p>
          <a:p>
            <a:pPr marL="0" indent="0">
              <a:buNone/>
            </a:pPr>
            <a:endParaRPr lang="en-GB" sz="2800" dirty="0">
              <a:solidFill>
                <a:schemeClr val="bg1"/>
              </a:solidFill>
              <a:latin typeface="Calibri" panose="020F0502020204030204" pitchFamily="34" charset="0"/>
              <a:cs typeface="Calibri" panose="020F0502020204030204" pitchFamily="34" charset="0"/>
            </a:endParaRPr>
          </a:p>
          <a:p>
            <a:pPr marL="0" indent="0">
              <a:buNone/>
            </a:pPr>
            <a:r>
              <a:rPr lang="en-GB" sz="2800" dirty="0">
                <a:solidFill>
                  <a:schemeClr val="bg1"/>
                </a:solidFill>
                <a:effectLst/>
                <a:latin typeface="Calibri" panose="020F0502020204030204" pitchFamily="34" charset="0"/>
              </a:rPr>
              <a:t>‘All of our humanity is dependent upon recognizing the humanity in others’ (Tutu, 2005:49-50). </a:t>
            </a:r>
            <a:endParaRPr lang="en-GB" sz="3200" dirty="0">
              <a:solidFill>
                <a:schemeClr val="bg1"/>
              </a:solidFill>
            </a:endParaRPr>
          </a:p>
          <a:p>
            <a:pPr marL="0" indent="0">
              <a:buNone/>
            </a:pPr>
            <a:r>
              <a:rPr lang="en-GB" sz="2800" dirty="0">
                <a:solidFill>
                  <a:schemeClr val="bg1"/>
                </a:solidFill>
                <a:effectLst/>
                <a:latin typeface="Calibri" panose="020F0502020204030204" pitchFamily="34" charset="0"/>
                <a:cs typeface="Calibri" panose="020F0502020204030204" pitchFamily="34" charset="0"/>
              </a:rPr>
              <a:t> </a:t>
            </a:r>
            <a:endParaRPr lang="en-GB" sz="3200" dirty="0">
              <a:solidFill>
                <a:schemeClr val="bg1"/>
              </a:solidFill>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112155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3DC0F2-F355-26D9-5237-03AFEE442A01}"/>
              </a:ext>
            </a:extLst>
          </p:cNvPr>
          <p:cNvSpPr txBox="1"/>
          <p:nvPr/>
        </p:nvSpPr>
        <p:spPr>
          <a:xfrm>
            <a:off x="1652717" y="495965"/>
            <a:ext cx="9530148" cy="5755422"/>
          </a:xfrm>
          <a:prstGeom prst="rect">
            <a:avLst/>
          </a:prstGeom>
          <a:noFill/>
        </p:spPr>
        <p:txBody>
          <a:bodyPr wrap="square">
            <a:spAutoFit/>
          </a:bodyPr>
          <a:lstStyle/>
          <a:p>
            <a:r>
              <a:rPr lang="en-GB" sz="2800" dirty="0">
                <a:solidFill>
                  <a:srgbClr val="13263F"/>
                </a:solidFill>
                <a:effectLst/>
                <a:latin typeface="Calibri" panose="020F0502020204030204" pitchFamily="34" charset="0"/>
                <a:ea typeface="Calibri" panose="020F0502020204030204" pitchFamily="34" charset="0"/>
                <a:cs typeface="Calibri" panose="020F0502020204030204" pitchFamily="34" charset="0"/>
              </a:rPr>
              <a:t>Resources</a:t>
            </a:r>
            <a:endParaRPr lang="en-GB" sz="2800" dirty="0">
              <a:effectLst/>
              <a:latin typeface="Calibri" panose="020F0502020204030204" pitchFamily="34" charset="0"/>
              <a:ea typeface="Calibri" panose="020F0502020204030204" pitchFamily="34" charset="0"/>
              <a:cs typeface="Calibri" panose="020F0502020204030204" pitchFamily="34" charset="0"/>
            </a:endParaRPr>
          </a:p>
          <a:p>
            <a:endParaRPr lang="en-GB" sz="2800" dirty="0">
              <a:solidFill>
                <a:srgbClr val="13263F"/>
              </a:solidFill>
              <a:effectLst/>
              <a:latin typeface="Calibri" panose="020F0502020204030204" pitchFamily="34" charset="0"/>
              <a:ea typeface="Calibri" panose="020F0502020204030204" pitchFamily="34" charset="0"/>
              <a:cs typeface="Calibri" panose="020F0502020204030204" pitchFamily="34" charset="0"/>
            </a:endParaRPr>
          </a:p>
          <a:p>
            <a:r>
              <a:rPr lang="en-GB" sz="2400" u="none" strike="noStrike" dirty="0">
                <a:solidFill>
                  <a:srgbClr val="0072CC"/>
                </a:solidFill>
                <a:effectLst/>
                <a:latin typeface="Calibri" panose="020F0502020204030204" pitchFamily="34" charset="0"/>
                <a:ea typeface="Calibri" panose="020F0502020204030204" pitchFamily="34" charset="0"/>
                <a:cs typeface="Calibri" panose="020F0502020204030204" pitchFamily="34" charset="0"/>
                <a:hlinkClick r:id="rId2"/>
              </a:rPr>
              <a:t>The Bell Foundation</a:t>
            </a:r>
            <a:endParaRPr lang="en-GB" sz="2400" u="none" strike="noStrike" dirty="0">
              <a:solidFill>
                <a:srgbClr val="13263F"/>
              </a:solidFill>
              <a:latin typeface="Calibri" panose="020F0502020204030204" pitchFamily="34" charset="0"/>
              <a:ea typeface="Calibri" panose="020F0502020204030204" pitchFamily="34" charset="0"/>
              <a:cs typeface="Calibri" panose="020F0502020204030204" pitchFamily="34" charset="0"/>
            </a:endParaRPr>
          </a:p>
          <a:p>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u="none" strike="noStrike" dirty="0">
                <a:solidFill>
                  <a:srgbClr val="0072CC"/>
                </a:solidFill>
                <a:effectLst/>
                <a:latin typeface="Calibri" panose="020F0502020204030204" pitchFamily="34" charset="0"/>
                <a:ea typeface="Calibri" panose="020F0502020204030204" pitchFamily="34" charset="0"/>
                <a:cs typeface="Calibri" panose="020F0502020204030204" pitchFamily="34" charset="0"/>
                <a:hlinkClick r:id="rId3"/>
              </a:rPr>
              <a:t>The Mapping Education Specialist knowHow (MESH)</a:t>
            </a:r>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hlinkClick r:id="rId3"/>
              </a:rPr>
              <a:t> guide to EAL</a:t>
            </a:r>
            <a:endPar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3263F"/>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hlinkClick r:id="rId4"/>
              </a:rPr>
              <a:t>Refugee Education</a:t>
            </a:r>
            <a:endPar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3263F"/>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hlinkClick r:id="rId5"/>
              </a:rPr>
              <a:t>International Rescue Committee</a:t>
            </a:r>
            <a:endPar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3263F"/>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hlinkClick r:id="rId6"/>
              </a:rPr>
              <a:t>Improving Teaching to Improve Refugee Education</a:t>
            </a:r>
            <a:endPar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3263F"/>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hlinkClick r:id="rId7"/>
              </a:rPr>
              <a:t>National Education Union: welcoming refugee children</a:t>
            </a:r>
            <a:endPar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3263F"/>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13263F"/>
                </a:solidFill>
                <a:effectLst/>
                <a:latin typeface="Calibri" panose="020F0502020204030204" pitchFamily="34" charset="0"/>
                <a:ea typeface="Calibri" panose="020F0502020204030204" pitchFamily="34" charset="0"/>
                <a:cs typeface="Calibri" panose="020F0502020204030204" pitchFamily="34" charset="0"/>
                <a:hlinkClick r:id="rId8"/>
              </a:rPr>
              <a:t>Afghan Buddy Box</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552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AE096E-EBEF-2740-37B2-62FF368597B4}"/>
              </a:ext>
            </a:extLst>
          </p:cNvPr>
          <p:cNvSpPr txBox="1"/>
          <p:nvPr/>
        </p:nvSpPr>
        <p:spPr>
          <a:xfrm>
            <a:off x="1307385" y="406746"/>
            <a:ext cx="10358051" cy="7602081"/>
          </a:xfrm>
          <a:prstGeom prst="rect">
            <a:avLst/>
          </a:prstGeom>
          <a:noFill/>
        </p:spPr>
        <p:txBody>
          <a:bodyPr wrap="square">
            <a:spAutoFit/>
          </a:bodyPr>
          <a:lstStyle/>
          <a:p>
            <a:r>
              <a:rPr lang="en-GB" sz="1400" b="0" i="0" u="none" strike="noStrike" baseline="0" dirty="0">
                <a:solidFill>
                  <a:schemeClr val="bg1"/>
                </a:solidFill>
                <a:latin typeface="Calibri" panose="020F0502020204030204" pitchFamily="34" charset="0"/>
              </a:rPr>
              <a:t>Buber, M. (2002). </a:t>
            </a:r>
            <a:r>
              <a:rPr lang="en-GB" sz="1400" b="0" i="1" u="none" strike="noStrike" baseline="0" dirty="0">
                <a:solidFill>
                  <a:schemeClr val="bg1"/>
                </a:solidFill>
                <a:latin typeface="Calibri-Italic"/>
              </a:rPr>
              <a:t>Between Man and Man</a:t>
            </a:r>
            <a:r>
              <a:rPr lang="en-GB" sz="1400" b="0" i="0" u="none" strike="noStrike" baseline="0" dirty="0">
                <a:solidFill>
                  <a:schemeClr val="bg1"/>
                </a:solidFill>
                <a:latin typeface="Calibri" panose="020F0502020204030204" pitchFamily="34" charset="0"/>
              </a:rPr>
              <a:t>. London: Routledge</a:t>
            </a:r>
          </a:p>
          <a:p>
            <a:endParaRPr lang="en-GB" sz="1400" dirty="0">
              <a:solidFill>
                <a:schemeClr val="bg1"/>
              </a:solidFill>
              <a:latin typeface="Calibri" panose="020F0502020204030204" pitchFamily="34" charset="0"/>
            </a:endParaRPr>
          </a:p>
          <a:p>
            <a:pPr algn="l"/>
            <a:r>
              <a:rPr lang="en-GB" sz="1400" b="0" i="0" u="none" strike="noStrike" baseline="0" dirty="0">
                <a:solidFill>
                  <a:schemeClr val="bg1"/>
                </a:solidFill>
                <a:latin typeface="Calibri" panose="020F0502020204030204" pitchFamily="34" charset="0"/>
              </a:rPr>
              <a:t>Buber, M. (2017 [1923]). </a:t>
            </a:r>
            <a:r>
              <a:rPr lang="en-GB" sz="1400" b="0" i="1" u="none" strike="noStrike" baseline="0" dirty="0">
                <a:solidFill>
                  <a:schemeClr val="bg1"/>
                </a:solidFill>
                <a:latin typeface="Calibri-Italic"/>
              </a:rPr>
              <a:t>I and Thou. </a:t>
            </a:r>
            <a:r>
              <a:rPr lang="en-GB" sz="1400" b="0" i="0" u="none" strike="noStrike" baseline="0" dirty="0">
                <a:solidFill>
                  <a:schemeClr val="bg1"/>
                </a:solidFill>
                <a:latin typeface="Calibri" panose="020F0502020204030204" pitchFamily="34" charset="0"/>
              </a:rPr>
              <a:t>Translated by Ronald Gregor Smith. </a:t>
            </a:r>
            <a:r>
              <a:rPr lang="en-GB" sz="1400" b="0" i="1" u="none" strike="noStrike" baseline="0" dirty="0">
                <a:solidFill>
                  <a:schemeClr val="bg1"/>
                </a:solidFill>
                <a:latin typeface="Calibri-Italic"/>
              </a:rPr>
              <a:t>London</a:t>
            </a:r>
            <a:r>
              <a:rPr lang="en-GB" sz="1400" b="0" i="0" u="none" strike="noStrike" baseline="0" dirty="0">
                <a:solidFill>
                  <a:schemeClr val="bg1"/>
                </a:solidFill>
                <a:latin typeface="Calibri" panose="020F0502020204030204" pitchFamily="34" charset="0"/>
              </a:rPr>
              <a:t>:</a:t>
            </a:r>
          </a:p>
          <a:p>
            <a:pPr algn="l"/>
            <a:r>
              <a:rPr lang="en-GB" sz="1400" b="0" i="0" u="none" strike="noStrike" baseline="0" dirty="0">
                <a:solidFill>
                  <a:schemeClr val="bg1"/>
                </a:solidFill>
                <a:latin typeface="Calibri" panose="020F0502020204030204" pitchFamily="34" charset="0"/>
              </a:rPr>
              <a:t>Bloomsbury</a:t>
            </a:r>
            <a:endParaRPr lang="en-GB" sz="1200" b="0" i="0" u="none" strike="noStrike" baseline="0" dirty="0">
              <a:solidFill>
                <a:schemeClr val="bg1"/>
              </a:solidFill>
              <a:latin typeface="Calibri" panose="020F0502020204030204" pitchFamily="34" charset="0"/>
            </a:endParaRPr>
          </a:p>
          <a:p>
            <a:endParaRPr lang="en-GB" sz="1600" dirty="0">
              <a:solidFill>
                <a:schemeClr val="bg1"/>
              </a:solidFill>
              <a:latin typeface="Calibri" panose="020F0502020204030204" pitchFamily="34" charset="0"/>
              <a:cs typeface="Calibri"/>
            </a:endParaRPr>
          </a:p>
          <a:p>
            <a:r>
              <a:rPr lang="en-GB" sz="1400" dirty="0">
                <a:solidFill>
                  <a:schemeClr val="bg1"/>
                </a:solidFill>
                <a:latin typeface="Calibri" panose="020F0502020204030204" pitchFamily="34" charset="0"/>
                <a:cs typeface="Calibri"/>
              </a:rPr>
              <a:t>City of Sanctuary (2016) </a:t>
            </a:r>
            <a:r>
              <a:rPr lang="en-GB" sz="1400" i="1" dirty="0">
                <a:solidFill>
                  <a:schemeClr val="bg1"/>
                </a:solidFill>
                <a:latin typeface="Calibri" panose="020F0502020204030204" pitchFamily="34" charset="0"/>
                <a:cs typeface="Calibri"/>
              </a:rPr>
              <a:t>Schools Resource Pack </a:t>
            </a:r>
            <a:r>
              <a:rPr lang="en-GB" sz="1400" dirty="0">
                <a:solidFill>
                  <a:schemeClr val="bg1"/>
                </a:solidFill>
                <a:latin typeface="Calibri" panose="020F0502020204030204" pitchFamily="34" charset="0"/>
                <a:cs typeface="Calibri"/>
              </a:rPr>
              <a:t>available at </a:t>
            </a:r>
            <a:r>
              <a:rPr lang="en-GB" sz="1400" dirty="0">
                <a:latin typeface="Calibri" panose="020F0502020204030204" pitchFamily="34" charset="0"/>
                <a:cs typeface="Calibri" panose="020F0502020204030204" pitchFamily="34" charset="0"/>
                <a:hlinkClick r:id="rId2"/>
              </a:rPr>
              <a:t>Resources - Schools of Sanctuary (cityofsanctuary.org) </a:t>
            </a:r>
            <a:r>
              <a:rPr lang="en-GB" sz="1400" dirty="0">
                <a:solidFill>
                  <a:schemeClr val="bg1"/>
                </a:solidFill>
                <a:latin typeface="Calibri" panose="020F0502020204030204" pitchFamily="34" charset="0"/>
                <a:cs typeface="Calibri"/>
              </a:rPr>
              <a:t>[accessed 24.03.23]</a:t>
            </a:r>
          </a:p>
          <a:p>
            <a:endParaRPr lang="en-GB" sz="1400" dirty="0">
              <a:solidFill>
                <a:prstClr val="black">
                  <a:lumMod val="75000"/>
                  <a:lumOff val="25000"/>
                </a:prstClr>
              </a:solidFill>
              <a:latin typeface="Calibri" panose="020F0502020204030204" pitchFamily="34" charset="0"/>
              <a:cs typeface="Calibri"/>
            </a:endParaRPr>
          </a:p>
          <a:p>
            <a:r>
              <a:rPr lang="en-GB" sz="1400" dirty="0" err="1">
                <a:solidFill>
                  <a:schemeClr val="bg1"/>
                </a:solidFill>
                <a:latin typeface="Calibri" panose="020F0502020204030204" pitchFamily="34" charset="0"/>
                <a:cs typeface="Calibri" panose="020F0502020204030204" pitchFamily="34" charset="0"/>
              </a:rPr>
              <a:t>Condren</a:t>
            </a:r>
            <a:r>
              <a:rPr lang="en-GB" sz="1400" dirty="0">
                <a:solidFill>
                  <a:schemeClr val="bg1"/>
                </a:solidFill>
                <a:latin typeface="Calibri" panose="020F0502020204030204" pitchFamily="34" charset="0"/>
                <a:cs typeface="Calibri" panose="020F0502020204030204" pitchFamily="34" charset="0"/>
              </a:rPr>
              <a:t>, D., Tully, R., Slattery, M., </a:t>
            </a:r>
            <a:r>
              <a:rPr lang="en-GB" sz="1400" dirty="0" err="1">
                <a:solidFill>
                  <a:schemeClr val="bg1"/>
                </a:solidFill>
                <a:latin typeface="Calibri" panose="020F0502020204030204" pitchFamily="34" charset="0"/>
                <a:cs typeface="Calibri" panose="020F0502020204030204" pitchFamily="34" charset="0"/>
              </a:rPr>
              <a:t>Mudge</a:t>
            </a:r>
            <a:r>
              <a:rPr lang="en-GB" sz="1400" dirty="0">
                <a:solidFill>
                  <a:schemeClr val="bg1"/>
                </a:solidFill>
                <a:latin typeface="Calibri" panose="020F0502020204030204" pitchFamily="34" charset="0"/>
                <a:cs typeface="Calibri" panose="020F0502020204030204" pitchFamily="34" charset="0"/>
              </a:rPr>
              <a:t>, P., O Gorman. N. (2000) </a:t>
            </a:r>
            <a:r>
              <a:rPr lang="en-GB" sz="1400" i="1" dirty="0">
                <a:solidFill>
                  <a:schemeClr val="bg1"/>
                </a:solidFill>
                <a:latin typeface="Calibri" panose="020F0502020204030204" pitchFamily="34" charset="0"/>
                <a:cs typeface="Calibri" panose="020F0502020204030204" pitchFamily="34" charset="0"/>
              </a:rPr>
              <a:t>Towards Inclusion in Learning Support Provision - developments in the concept and practice of learning support in schools in the Mol an </a:t>
            </a:r>
            <a:r>
              <a:rPr lang="en-GB" sz="1400" i="1" dirty="0" err="1">
                <a:solidFill>
                  <a:schemeClr val="bg1"/>
                </a:solidFill>
                <a:latin typeface="Calibri" panose="020F0502020204030204" pitchFamily="34" charset="0"/>
                <a:cs typeface="Calibri" panose="020F0502020204030204" pitchFamily="34" charset="0"/>
              </a:rPr>
              <a:t>Óige</a:t>
            </a:r>
            <a:r>
              <a:rPr lang="en-GB" sz="1400" i="1" dirty="0">
                <a:solidFill>
                  <a:schemeClr val="bg1"/>
                </a:solidFill>
                <a:latin typeface="Calibri" panose="020F0502020204030204" pitchFamily="34" charset="0"/>
                <a:cs typeface="Calibri" panose="020F0502020204030204" pitchFamily="34" charset="0"/>
              </a:rPr>
              <a:t> project</a:t>
            </a:r>
            <a:r>
              <a:rPr lang="en-GB" sz="1400" dirty="0">
                <a:solidFill>
                  <a:schemeClr val="bg1"/>
                </a:solidFill>
                <a:latin typeface="Calibri" panose="020F0502020204030204" pitchFamily="34" charset="0"/>
                <a:cs typeface="Calibri" panose="020F0502020204030204" pitchFamily="34" charset="0"/>
              </a:rPr>
              <a:t>. Co. Tipperary: Mol an </a:t>
            </a:r>
            <a:r>
              <a:rPr lang="en-GB" sz="1400" dirty="0" err="1">
                <a:solidFill>
                  <a:schemeClr val="bg1"/>
                </a:solidFill>
                <a:latin typeface="Calibri" panose="020F0502020204030204" pitchFamily="34" charset="0"/>
                <a:cs typeface="Calibri" panose="020F0502020204030204" pitchFamily="34" charset="0"/>
              </a:rPr>
              <a:t>Óige</a:t>
            </a:r>
            <a:endParaRPr lang="en-GB" sz="1400" dirty="0">
              <a:solidFill>
                <a:schemeClr val="bg1"/>
              </a:solidFill>
              <a:latin typeface="Calibri" panose="020F0502020204030204" pitchFamily="34" charset="0"/>
              <a:cs typeface="Calibri" panose="020F0502020204030204" pitchFamily="34" charset="0"/>
            </a:endParaRPr>
          </a:p>
          <a:p>
            <a:endParaRPr lang="en-GB" sz="1400"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Costley, T. (2014) English as an additional language, policy and the teaching and learning of English in England, </a:t>
            </a:r>
            <a:r>
              <a:rPr lang="en-GB" sz="1400" i="1" dirty="0">
                <a:solidFill>
                  <a:schemeClr val="bg1"/>
                </a:solidFill>
                <a:latin typeface="Calibri" panose="020F0502020204030204" pitchFamily="34" charset="0"/>
                <a:cs typeface="Calibri" panose="020F0502020204030204" pitchFamily="34" charset="0"/>
              </a:rPr>
              <a:t>Language and Education</a:t>
            </a:r>
            <a:r>
              <a:rPr lang="en-GB" sz="1400" dirty="0">
                <a:solidFill>
                  <a:schemeClr val="bg1"/>
                </a:solidFill>
                <a:latin typeface="Calibri" panose="020F0502020204030204" pitchFamily="34" charset="0"/>
                <a:cs typeface="Calibri" panose="020F0502020204030204" pitchFamily="34" charset="0"/>
              </a:rPr>
              <a:t>, 28:3, 276-292</a:t>
            </a:r>
          </a:p>
          <a:p>
            <a:endParaRPr lang="en-GB" sz="1400" dirty="0">
              <a:solidFill>
                <a:schemeClr val="bg1"/>
              </a:solidFill>
              <a:latin typeface="Calibri" panose="020F0502020204030204" pitchFamily="34" charset="0"/>
              <a:cs typeface="Calibri" panose="020F0502020204030204" pitchFamily="34" charset="0"/>
            </a:endParaRPr>
          </a:p>
          <a:p>
            <a:r>
              <a:rPr lang="en-US" sz="1400" dirty="0" err="1">
                <a:solidFill>
                  <a:schemeClr val="bg1"/>
                </a:solidFill>
                <a:latin typeface="Calibri" panose="020F0502020204030204" pitchFamily="34" charset="0"/>
                <a:cs typeface="Calibri" panose="020F0502020204030204" pitchFamily="34" charset="0"/>
              </a:rPr>
              <a:t>Gov.UK</a:t>
            </a:r>
            <a:r>
              <a:rPr lang="en-US" sz="1400" dirty="0">
                <a:solidFill>
                  <a:schemeClr val="bg1"/>
                </a:solidFill>
                <a:latin typeface="Calibri" panose="020F0502020204030204" pitchFamily="34" charset="0"/>
                <a:cs typeface="Calibri" panose="020F0502020204030204" pitchFamily="34" charset="0"/>
              </a:rPr>
              <a:t> (2022) </a:t>
            </a:r>
            <a:r>
              <a:rPr lang="en-US" sz="1400" i="1" dirty="0">
                <a:solidFill>
                  <a:schemeClr val="bg1"/>
                </a:solidFill>
                <a:latin typeface="Calibri" panose="020F0502020204030204" pitchFamily="34" charset="0"/>
                <a:cs typeface="Calibri" panose="020F0502020204030204" pitchFamily="34" charset="0"/>
              </a:rPr>
              <a:t>Afghan citizen resettlement scheme</a:t>
            </a:r>
            <a:r>
              <a:rPr lang="en-US" sz="1400" dirty="0">
                <a:solidFill>
                  <a:schemeClr val="bg1"/>
                </a:solidFill>
                <a:latin typeface="Calibri" panose="020F0502020204030204" pitchFamily="34" charset="0"/>
                <a:cs typeface="Calibri" panose="020F0502020204030204" pitchFamily="34" charset="0"/>
              </a:rPr>
              <a:t>. Available at</a:t>
            </a:r>
            <a:r>
              <a:rPr lang="en-US"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hlinkClick r:id="rId3"/>
              </a:rPr>
              <a:t>https://www.gov.uk/guidance/afghan-citizens-resettlement-scheme</a:t>
            </a:r>
            <a:r>
              <a:rPr lang="en-US" sz="1400" dirty="0">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[accessed 11.12.23]</a:t>
            </a:r>
          </a:p>
          <a:p>
            <a:pPr marL="0" indent="0">
              <a:buNone/>
            </a:pPr>
            <a:endParaRPr lang="en-US" sz="1400" dirty="0">
              <a:latin typeface="Calibri" panose="020F0502020204030204" pitchFamily="34" charset="0"/>
              <a:cs typeface="Calibri" panose="020F0502020204030204" pitchFamily="34" charset="0"/>
            </a:endParaRPr>
          </a:p>
          <a:p>
            <a:r>
              <a:rPr lang="en-US" sz="1400" dirty="0" err="1">
                <a:solidFill>
                  <a:schemeClr val="bg1"/>
                </a:solidFill>
                <a:latin typeface="Calibri" panose="020F0502020204030204" pitchFamily="34" charset="0"/>
                <a:cs typeface="Calibri" panose="020F0502020204030204" pitchFamily="34" charset="0"/>
              </a:rPr>
              <a:t>Gov.UK</a:t>
            </a:r>
            <a:r>
              <a:rPr lang="en-US" sz="1400" dirty="0">
                <a:solidFill>
                  <a:schemeClr val="bg1"/>
                </a:solidFill>
                <a:latin typeface="Calibri" panose="020F0502020204030204" pitchFamily="34" charset="0"/>
                <a:cs typeface="Calibri" panose="020F0502020204030204" pitchFamily="34" charset="0"/>
              </a:rPr>
              <a:t> (2023) </a:t>
            </a:r>
            <a:r>
              <a:rPr lang="en-GB" sz="1400" i="1" dirty="0">
                <a:solidFill>
                  <a:srgbClr val="0B0C0C"/>
                </a:solidFill>
                <a:effectLst/>
                <a:latin typeface="GDS Transport"/>
              </a:rPr>
              <a:t>Apply to stay in the UK under the Ukraine Extension Scheme. </a:t>
            </a:r>
            <a:r>
              <a:rPr lang="en-GB" sz="1400" dirty="0">
                <a:solidFill>
                  <a:srgbClr val="0B0C0C"/>
                </a:solidFill>
                <a:effectLst/>
                <a:latin typeface="GDS Transport"/>
              </a:rPr>
              <a:t>Available at </a:t>
            </a:r>
            <a:r>
              <a:rPr lang="en-GB" sz="1400" dirty="0">
                <a:solidFill>
                  <a:srgbClr val="0B0C0C"/>
                </a:solidFill>
                <a:effectLst/>
                <a:latin typeface="GDS Transport"/>
                <a:hlinkClick r:id="rId4"/>
              </a:rPr>
              <a:t>https://www.gov.uk/guidance/apply-to-stay-in-the-uk-under-the-ukraine-extension-scheme</a:t>
            </a:r>
            <a:r>
              <a:rPr lang="en-GB" sz="1400" dirty="0">
                <a:solidFill>
                  <a:srgbClr val="0B0C0C"/>
                </a:solidFill>
                <a:effectLst/>
                <a:latin typeface="GDS Transport"/>
              </a:rPr>
              <a:t> </a:t>
            </a:r>
            <a:r>
              <a:rPr lang="en-US" sz="1400" dirty="0">
                <a:solidFill>
                  <a:schemeClr val="bg1"/>
                </a:solidFill>
                <a:latin typeface="Calibri" panose="020F0502020204030204" pitchFamily="34" charset="0"/>
                <a:cs typeface="Calibri" panose="020F0502020204030204" pitchFamily="34" charset="0"/>
              </a:rPr>
              <a:t>[accessed 11.12.23]</a:t>
            </a:r>
          </a:p>
          <a:p>
            <a:endParaRPr lang="en-US" sz="1400" dirty="0">
              <a:solidFill>
                <a:schemeClr val="bg1"/>
              </a:solidFill>
              <a:latin typeface="Calibri" panose="020F0502020204030204" pitchFamily="34" charset="0"/>
              <a:cs typeface="Calibri" panose="020F0502020204030204" pitchFamily="34" charset="0"/>
            </a:endParaRPr>
          </a:p>
          <a:p>
            <a:r>
              <a:rPr lang="en-US" sz="1400" dirty="0">
                <a:solidFill>
                  <a:schemeClr val="bg1"/>
                </a:solidFill>
                <a:latin typeface="Calibri" panose="020F0502020204030204" pitchFamily="34" charset="0"/>
                <a:cs typeface="Calibri" panose="020F0502020204030204" pitchFamily="34" charset="0"/>
              </a:rPr>
              <a:t>Hall, E. T. (1976) </a:t>
            </a:r>
            <a:r>
              <a:rPr lang="en-US" sz="1400" i="1" dirty="0">
                <a:solidFill>
                  <a:schemeClr val="bg1"/>
                </a:solidFill>
                <a:latin typeface="Calibri" panose="020F0502020204030204" pitchFamily="34" charset="0"/>
                <a:cs typeface="Calibri" panose="020F0502020204030204" pitchFamily="34" charset="0"/>
              </a:rPr>
              <a:t>Beyond Culture</a:t>
            </a:r>
            <a:r>
              <a:rPr lang="en-US" sz="1400" dirty="0">
                <a:solidFill>
                  <a:schemeClr val="bg1"/>
                </a:solidFill>
                <a:latin typeface="Calibri" panose="020F0502020204030204" pitchFamily="34" charset="0"/>
                <a:cs typeface="Calibri" panose="020F0502020204030204" pitchFamily="34" charset="0"/>
              </a:rPr>
              <a:t>. New York: Doubleday. </a:t>
            </a:r>
          </a:p>
          <a:p>
            <a:pPr marL="0" indent="0">
              <a:buNone/>
            </a:pPr>
            <a:endParaRPr lang="en-US" sz="1400" dirty="0">
              <a:latin typeface="Calibri" panose="020F0502020204030204" pitchFamily="34" charset="0"/>
              <a:cs typeface="Calibri" panose="020F0502020204030204" pitchFamily="34" charset="0"/>
            </a:endParaRPr>
          </a:p>
          <a:p>
            <a:r>
              <a:rPr lang="en-US" sz="1400" dirty="0">
                <a:solidFill>
                  <a:schemeClr val="bg1"/>
                </a:solidFill>
                <a:latin typeface="Calibri" panose="020F0502020204030204" pitchFamily="34" charset="0"/>
                <a:cs typeface="Calibri" panose="020F0502020204030204" pitchFamily="34" charset="0"/>
              </a:rPr>
              <a:t>Home Office (2017) </a:t>
            </a:r>
            <a:r>
              <a:rPr lang="en-US" sz="1400" i="1" dirty="0">
                <a:solidFill>
                  <a:schemeClr val="bg1"/>
                </a:solidFill>
                <a:latin typeface="Calibri" panose="020F0502020204030204" pitchFamily="34" charset="0"/>
                <a:cs typeface="Calibri" panose="020F0502020204030204" pitchFamily="34" charset="0"/>
              </a:rPr>
              <a:t>Syrian Vulnerable Persons Resettlement Scheme</a:t>
            </a:r>
            <a:r>
              <a:rPr lang="en-US" sz="1400" dirty="0">
                <a:solidFill>
                  <a:schemeClr val="bg1"/>
                </a:solidFill>
                <a:latin typeface="Calibri" panose="020F0502020204030204" pitchFamily="34" charset="0"/>
                <a:cs typeface="Calibri" panose="020F0502020204030204" pitchFamily="34" charset="0"/>
              </a:rPr>
              <a:t>. Available at  </a:t>
            </a:r>
            <a:r>
              <a:rPr lang="en-US" sz="1400" dirty="0">
                <a:latin typeface="Calibri" panose="020F0502020204030204" pitchFamily="34" charset="0"/>
                <a:cs typeface="Calibri" panose="020F0502020204030204" pitchFamily="34" charset="0"/>
                <a:hlinkClick r:id="rId5"/>
              </a:rPr>
              <a:t>https://assets.publishing.service.gov.uk/government/uploads/system/uploads/attachment_data/file/631369/170711_Syrian_Resettlement_Updated_Fact_Sheet_final.pdf</a:t>
            </a:r>
            <a:r>
              <a:rPr lang="en-US" sz="1400" dirty="0">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[accessed 11.12.23]</a:t>
            </a:r>
          </a:p>
          <a:p>
            <a:endParaRPr lang="en-US" sz="1400" dirty="0">
              <a:solidFill>
                <a:schemeClr val="bg1"/>
              </a:solidFill>
              <a:latin typeface="Calibri" panose="020F0502020204030204" pitchFamily="34" charset="0"/>
              <a:cs typeface="Calibri" panose="020F0502020204030204" pitchFamily="34" charset="0"/>
            </a:endParaRPr>
          </a:p>
          <a:p>
            <a:r>
              <a:rPr lang="en-GB" sz="1400" dirty="0" err="1">
                <a:solidFill>
                  <a:schemeClr val="bg1"/>
                </a:solidFill>
                <a:effectLst/>
                <a:latin typeface="Calibri" panose="020F0502020204030204" pitchFamily="34" charset="0"/>
              </a:rPr>
              <a:t>Migliarini</a:t>
            </a:r>
            <a:r>
              <a:rPr lang="en-GB" sz="1400" dirty="0">
                <a:solidFill>
                  <a:schemeClr val="bg1"/>
                </a:solidFill>
                <a:effectLst/>
                <a:latin typeface="Calibri" panose="020F0502020204030204" pitchFamily="34" charset="0"/>
              </a:rPr>
              <a:t>, V., Stinson, C, and </a:t>
            </a:r>
            <a:r>
              <a:rPr lang="en-GB" sz="1400" dirty="0" err="1">
                <a:solidFill>
                  <a:schemeClr val="bg1"/>
                </a:solidFill>
                <a:effectLst/>
                <a:latin typeface="Calibri" panose="020F0502020204030204" pitchFamily="34" charset="0"/>
              </a:rPr>
              <a:t>D’Alessio</a:t>
            </a:r>
            <a:r>
              <a:rPr lang="en-GB" sz="1400" dirty="0">
                <a:solidFill>
                  <a:schemeClr val="bg1"/>
                </a:solidFill>
                <a:effectLst/>
                <a:latin typeface="Calibri" panose="020F0502020204030204" pitchFamily="34" charset="0"/>
              </a:rPr>
              <a:t>, S. (2019). ‘</a:t>
            </a:r>
            <a:r>
              <a:rPr lang="en-GB" sz="1400" dirty="0" err="1">
                <a:solidFill>
                  <a:schemeClr val="bg1"/>
                </a:solidFill>
                <a:effectLst/>
                <a:latin typeface="Calibri" panose="020F0502020204030204" pitchFamily="34" charset="0"/>
              </a:rPr>
              <a:t>SENitizing</a:t>
            </a:r>
            <a:r>
              <a:rPr lang="en-GB" sz="1400" dirty="0">
                <a:solidFill>
                  <a:schemeClr val="bg1"/>
                </a:solidFill>
                <a:effectLst/>
                <a:latin typeface="Calibri" panose="020F0502020204030204" pitchFamily="34" charset="0"/>
              </a:rPr>
              <a:t>’ migrant children in inclusive settings: exploring the impact of the Salamanca Statement thinking in Italy and the United States, </a:t>
            </a:r>
            <a:r>
              <a:rPr lang="en-GB" sz="1400" i="1" dirty="0">
                <a:solidFill>
                  <a:schemeClr val="bg1"/>
                </a:solidFill>
                <a:effectLst/>
                <a:latin typeface="Calibri" panose="020F0502020204030204" pitchFamily="34" charset="0"/>
              </a:rPr>
              <a:t>International Journal of Inclusive Education</a:t>
            </a:r>
            <a:r>
              <a:rPr lang="en-GB" sz="1400" dirty="0">
                <a:solidFill>
                  <a:schemeClr val="bg1"/>
                </a:solidFill>
                <a:effectLst/>
                <a:latin typeface="Calibri" panose="020F0502020204030204" pitchFamily="34" charset="0"/>
              </a:rPr>
              <a:t>, 23 (7-8), 754-767 </a:t>
            </a:r>
            <a:endParaRPr lang="en-GB" sz="1400" dirty="0">
              <a:solidFill>
                <a:schemeClr val="bg1"/>
              </a:solidFill>
            </a:endParaRPr>
          </a:p>
          <a:p>
            <a:endParaRPr lang="en-US" sz="1800" dirty="0">
              <a:solidFill>
                <a:schemeClr val="bg1"/>
              </a:solidFill>
              <a:latin typeface="Calibri" panose="020F0502020204030204" pitchFamily="34" charset="0"/>
              <a:cs typeface="Calibri" panose="020F0502020204030204" pitchFamily="34" charset="0"/>
            </a:endParaRPr>
          </a:p>
          <a:p>
            <a:endParaRPr lang="en-GB" sz="1800" dirty="0">
              <a:solidFill>
                <a:schemeClr val="bg1"/>
              </a:solidFill>
              <a:latin typeface="Calibri" panose="020F0502020204030204" pitchFamily="34" charset="0"/>
              <a:cs typeface="Calibri" panose="020F0502020204030204" pitchFamily="34" charset="0"/>
            </a:endParaRPr>
          </a:p>
          <a:p>
            <a:endParaRPr lang="en-GB" sz="1800" dirty="0"/>
          </a:p>
          <a:p>
            <a:endParaRPr lang="en-GB" sz="1800" dirty="0">
              <a:solidFill>
                <a:prstClr val="black">
                  <a:lumMod val="75000"/>
                  <a:lumOff val="25000"/>
                </a:prstClr>
              </a:solidFill>
              <a:latin typeface="Calibri" panose="020F0502020204030204" pitchFamily="34" charset="0"/>
              <a:cs typeface="Calibri"/>
            </a:endParaRPr>
          </a:p>
          <a:p>
            <a:endParaRPr lang="en-GB" sz="1800" dirty="0">
              <a:solidFill>
                <a:prstClr val="black">
                  <a:lumMod val="75000"/>
                  <a:lumOff val="25000"/>
                </a:prstClr>
              </a:solidFill>
              <a:latin typeface="Calibri" panose="020F0502020204030204" pitchFamily="34" charset="0"/>
              <a:cs typeface="Calibri"/>
            </a:endParaRPr>
          </a:p>
          <a:p>
            <a:endParaRPr lang="en-GB" sz="1800" dirty="0"/>
          </a:p>
        </p:txBody>
      </p:sp>
    </p:spTree>
    <p:extLst>
      <p:ext uri="{BB962C8B-B14F-4D97-AF65-F5344CB8AC3E}">
        <p14:creationId xmlns:p14="http://schemas.microsoft.com/office/powerpoint/2010/main" val="509710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CA8B3-4199-FCB0-137B-25AE64B81AA9}"/>
              </a:ext>
            </a:extLst>
          </p:cNvPr>
          <p:cNvSpPr txBox="1"/>
          <p:nvPr/>
        </p:nvSpPr>
        <p:spPr>
          <a:xfrm>
            <a:off x="1331110" y="365760"/>
            <a:ext cx="10665818" cy="7669792"/>
          </a:xfrm>
          <a:prstGeom prst="rect">
            <a:avLst/>
          </a:prstGeom>
          <a:noFill/>
        </p:spPr>
        <p:txBody>
          <a:bodyPr wrap="square">
            <a:spAutoFit/>
          </a:bodyPr>
          <a:lstStyle/>
          <a:p>
            <a:endParaRPr lang="en-US" sz="1400"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Norwegian Refugee Council, Redd </a:t>
            </a:r>
            <a:r>
              <a:rPr lang="en-GB" sz="1400" dirty="0" err="1">
                <a:solidFill>
                  <a:schemeClr val="bg1"/>
                </a:solidFill>
                <a:latin typeface="Calibri" panose="020F0502020204030204" pitchFamily="34" charset="0"/>
                <a:cs typeface="Calibri" panose="020F0502020204030204" pitchFamily="34" charset="0"/>
              </a:rPr>
              <a:t>Barna</a:t>
            </a:r>
            <a:r>
              <a:rPr lang="en-GB" sz="1400" dirty="0">
                <a:solidFill>
                  <a:schemeClr val="bg1"/>
                </a:solidFill>
                <a:latin typeface="Calibri" panose="020F0502020204030204" pitchFamily="34" charset="0"/>
                <a:cs typeface="Calibri" panose="020F0502020204030204" pitchFamily="34" charset="0"/>
              </a:rPr>
              <a:t> and UNHCR (1999). </a:t>
            </a:r>
            <a:r>
              <a:rPr lang="en-GB" sz="1400" i="1" dirty="0">
                <a:solidFill>
                  <a:schemeClr val="bg1"/>
                </a:solidFill>
                <a:latin typeface="Calibri" panose="020F0502020204030204" pitchFamily="34" charset="0"/>
                <a:cs typeface="Calibri" panose="020F0502020204030204" pitchFamily="34" charset="0"/>
              </a:rPr>
              <a:t>Protection of children and adolescents in complex emergencies: conference report</a:t>
            </a:r>
            <a:r>
              <a:rPr lang="en-GB" sz="1400" dirty="0">
                <a:solidFill>
                  <a:schemeClr val="bg1"/>
                </a:solidFill>
                <a:latin typeface="Calibri" panose="020F0502020204030204" pitchFamily="34" charset="0"/>
                <a:cs typeface="Calibri" panose="020F0502020204030204" pitchFamily="34" charset="0"/>
              </a:rPr>
              <a:t>. Norwegian Refugee Council, Oslo</a:t>
            </a:r>
          </a:p>
          <a:p>
            <a:endParaRPr lang="en-US" sz="1400"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Pumphrey, P. (2010) ‘United Kingdom Special Educational Needs 2010. Reflections and current concerns’ in The Psychology of Education Review, 34, 2, 3-12</a:t>
            </a:r>
            <a:endParaRPr lang="en-GB" sz="1400" i="1" dirty="0">
              <a:solidFill>
                <a:schemeClr val="bg1"/>
              </a:solidFill>
              <a:latin typeface="Calibri" panose="020F0502020204030204" pitchFamily="34" charset="0"/>
              <a:cs typeface="Calibri" panose="020F0502020204030204" pitchFamily="34" charset="0"/>
            </a:endParaRPr>
          </a:p>
          <a:p>
            <a:endParaRPr lang="en-GB" sz="1400"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Rutter, J. (2003) </a:t>
            </a:r>
            <a:r>
              <a:rPr lang="en-GB" sz="1400" i="1" dirty="0">
                <a:solidFill>
                  <a:schemeClr val="bg1"/>
                </a:solidFill>
                <a:latin typeface="Calibri" panose="020F0502020204030204" pitchFamily="34" charset="0"/>
                <a:cs typeface="Calibri" panose="020F0502020204030204" pitchFamily="34" charset="0"/>
              </a:rPr>
              <a:t>Supporting Refugee Children in 21</a:t>
            </a:r>
            <a:r>
              <a:rPr lang="en-GB" sz="1400" i="1" baseline="30000" dirty="0">
                <a:solidFill>
                  <a:schemeClr val="bg1"/>
                </a:solidFill>
                <a:latin typeface="Calibri" panose="020F0502020204030204" pitchFamily="34" charset="0"/>
                <a:cs typeface="Calibri" panose="020F0502020204030204" pitchFamily="34" charset="0"/>
              </a:rPr>
              <a:t>st</a:t>
            </a:r>
            <a:r>
              <a:rPr lang="en-GB" sz="1400" i="1" dirty="0">
                <a:solidFill>
                  <a:schemeClr val="bg1"/>
                </a:solidFill>
                <a:latin typeface="Calibri" panose="020F0502020204030204" pitchFamily="34" charset="0"/>
                <a:cs typeface="Calibri" panose="020F0502020204030204" pitchFamily="34" charset="0"/>
              </a:rPr>
              <a:t> Century Britain: a compendium of essential information</a:t>
            </a:r>
            <a:r>
              <a:rPr lang="en-GB" sz="1400" dirty="0">
                <a:solidFill>
                  <a:schemeClr val="bg1"/>
                </a:solidFill>
                <a:latin typeface="Calibri" panose="020F0502020204030204" pitchFamily="34" charset="0"/>
                <a:cs typeface="Calibri" panose="020F0502020204030204" pitchFamily="34" charset="0"/>
              </a:rPr>
              <a:t>. London: Trentham Books</a:t>
            </a:r>
          </a:p>
          <a:p>
            <a:endParaRPr lang="en-GB" sz="1400"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Schools of Sanctuary (2019) </a:t>
            </a:r>
            <a:r>
              <a:rPr lang="en-GB" sz="1400" i="1" dirty="0">
                <a:solidFill>
                  <a:schemeClr val="bg1"/>
                </a:solidFill>
                <a:latin typeface="Calibri" panose="020F0502020204030204" pitchFamily="34" charset="0"/>
                <a:cs typeface="Calibri" panose="020F0502020204030204" pitchFamily="34" charset="0"/>
              </a:rPr>
              <a:t>Schools of Sanctuary </a:t>
            </a:r>
            <a:r>
              <a:rPr lang="en-GB" sz="1400" dirty="0">
                <a:solidFill>
                  <a:schemeClr val="bg1"/>
                </a:solidFill>
                <a:latin typeface="Calibri" panose="020F0502020204030204" pitchFamily="34" charset="0"/>
                <a:cs typeface="Calibri" panose="020F0502020204030204" pitchFamily="34" charset="0"/>
              </a:rPr>
              <a:t>available at: </a:t>
            </a:r>
            <a:r>
              <a:rPr lang="en-GB" sz="1400" dirty="0">
                <a:latin typeface="Calibri" panose="020F0502020204030204" pitchFamily="34" charset="0"/>
                <a:cs typeface="Calibri" panose="020F0502020204030204" pitchFamily="34" charset="0"/>
                <a:hlinkClick r:id="rId2"/>
              </a:rPr>
              <a:t>https://schools.cityofsanctuary.org/</a:t>
            </a:r>
            <a:r>
              <a:rPr lang="en-GB" sz="1400" dirty="0">
                <a:latin typeface="Calibri" panose="020F0502020204030204" pitchFamily="34" charset="0"/>
                <a:cs typeface="Calibri" panose="020F0502020204030204" pitchFamily="34" charset="0"/>
              </a:rPr>
              <a:t> </a:t>
            </a:r>
            <a:r>
              <a:rPr lang="en-GB" sz="1400" dirty="0">
                <a:solidFill>
                  <a:schemeClr val="bg1"/>
                </a:solidFill>
                <a:latin typeface="Calibri" panose="020F0502020204030204" pitchFamily="34" charset="0"/>
                <a:cs typeface="Calibri" panose="020F0502020204030204" pitchFamily="34" charset="0"/>
              </a:rPr>
              <a:t>[accessed 24.03.23]</a:t>
            </a:r>
          </a:p>
          <a:p>
            <a:endParaRPr lang="en-GB" sz="1400"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Stewart, M. (2023) The conundrum of child language brokering in Northern Ireland’s Schools in </a:t>
            </a:r>
            <a:r>
              <a:rPr lang="en-GB" sz="1400" i="1" dirty="0">
                <a:solidFill>
                  <a:schemeClr val="bg1"/>
                </a:solidFill>
                <a:latin typeface="Calibri" panose="020F0502020204030204" pitchFamily="34" charset="0"/>
                <a:cs typeface="Calibri" panose="020F0502020204030204" pitchFamily="34" charset="0"/>
              </a:rPr>
              <a:t>BERA Research Intelligence </a:t>
            </a:r>
            <a:r>
              <a:rPr lang="en-GB" sz="1400" dirty="0">
                <a:solidFill>
                  <a:schemeClr val="bg1"/>
                </a:solidFill>
                <a:latin typeface="Calibri" panose="020F0502020204030204" pitchFamily="34" charset="0"/>
                <a:cs typeface="Calibri" panose="020F0502020204030204" pitchFamily="34" charset="0"/>
              </a:rPr>
              <a:t>157, 14-15</a:t>
            </a:r>
          </a:p>
          <a:p>
            <a:endParaRPr lang="en-GB" sz="1400" dirty="0">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Swann, M (1985) </a:t>
            </a:r>
            <a:r>
              <a:rPr lang="en-GB" sz="1400" i="1" dirty="0">
                <a:solidFill>
                  <a:schemeClr val="bg1"/>
                </a:solidFill>
                <a:latin typeface="Calibri" panose="020F0502020204030204" pitchFamily="34" charset="0"/>
                <a:cs typeface="Calibri" panose="020F0502020204030204" pitchFamily="34" charset="0"/>
              </a:rPr>
              <a:t>The Report of the Committee of Inquiry into the Education of Children from Ethnic Minority Groups</a:t>
            </a:r>
            <a:r>
              <a:rPr lang="en-GB" sz="1400" dirty="0">
                <a:solidFill>
                  <a:schemeClr val="bg1"/>
                </a:solidFill>
                <a:latin typeface="Calibri" panose="020F0502020204030204" pitchFamily="34" charset="0"/>
                <a:cs typeface="Calibri" panose="020F0502020204030204" pitchFamily="34" charset="0"/>
              </a:rPr>
              <a:t>. London: Her Majesty’s Stationery Office </a:t>
            </a:r>
          </a:p>
          <a:p>
            <a:endParaRPr lang="en-US" sz="1400" dirty="0">
              <a:solidFill>
                <a:schemeClr val="bg1"/>
              </a:solidFill>
              <a:latin typeface="Calibri" panose="020F0502020204030204" pitchFamily="34" charset="0"/>
              <a:cs typeface="Calibri" panose="020F0502020204030204" pitchFamily="34" charset="0"/>
            </a:endParaRPr>
          </a:p>
          <a:p>
            <a:r>
              <a:rPr lang="en-US" sz="1400" dirty="0">
                <a:solidFill>
                  <a:schemeClr val="bg1"/>
                </a:solidFill>
                <a:latin typeface="Calibri" panose="020F0502020204030204" pitchFamily="34" charset="0"/>
                <a:cs typeface="Calibri" panose="020F0502020204030204" pitchFamily="34" charset="0"/>
              </a:rPr>
              <a:t>The Refugee Council (2022) </a:t>
            </a:r>
            <a:r>
              <a:rPr lang="en-US" sz="1400" i="1" dirty="0">
                <a:solidFill>
                  <a:schemeClr val="bg1"/>
                </a:solidFill>
                <a:latin typeface="Calibri" panose="020F0502020204030204" pitchFamily="34" charset="0"/>
                <a:cs typeface="Calibri" panose="020F0502020204030204" pitchFamily="34" charset="0"/>
              </a:rPr>
              <a:t>The truth about asylum</a:t>
            </a:r>
            <a:r>
              <a:rPr lang="en-US" sz="1400" dirty="0">
                <a:solidFill>
                  <a:schemeClr val="bg1"/>
                </a:solidFill>
                <a:latin typeface="Calibri" panose="020F0502020204030204" pitchFamily="34" charset="0"/>
                <a:cs typeface="Calibri" panose="020F0502020204030204" pitchFamily="34" charset="0"/>
              </a:rPr>
              <a:t>. Available at </a:t>
            </a:r>
            <a:r>
              <a:rPr lang="en-US" sz="1400" dirty="0">
                <a:latin typeface="Calibri" panose="020F0502020204030204" pitchFamily="34" charset="0"/>
                <a:cs typeface="Calibri" panose="020F0502020204030204" pitchFamily="34" charset="0"/>
                <a:hlinkClick r:id="rId3"/>
              </a:rPr>
              <a:t>https://www.refugeecouncil.org.uk/information/refugee-asylum-facts/the-truth-about-asylum/</a:t>
            </a:r>
            <a:r>
              <a:rPr lang="en-US" sz="1400" dirty="0">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[accessed 11.12.23]</a:t>
            </a:r>
          </a:p>
          <a:p>
            <a:endParaRPr lang="en-US" sz="1400"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effectLst/>
                <a:latin typeface="Calibri" panose="020F0502020204030204" pitchFamily="34" charset="0"/>
              </a:rPr>
              <a:t>Tutu, D. (2005) </a:t>
            </a:r>
            <a:r>
              <a:rPr lang="en-GB" sz="1400" i="1" dirty="0">
                <a:solidFill>
                  <a:schemeClr val="bg1"/>
                </a:solidFill>
                <a:effectLst/>
                <a:latin typeface="Calibri" panose="020F0502020204030204" pitchFamily="34" charset="0"/>
              </a:rPr>
              <a:t>God Has a Dream: A Vision of Hope for Our Time </a:t>
            </a:r>
            <a:r>
              <a:rPr lang="en-GB" sz="1400" dirty="0">
                <a:solidFill>
                  <a:schemeClr val="bg1"/>
                </a:solidFill>
                <a:effectLst/>
                <a:latin typeface="Calibri" panose="020F0502020204030204" pitchFamily="34" charset="0"/>
              </a:rPr>
              <a:t>London: Rider </a:t>
            </a:r>
            <a:endParaRPr lang="en-GB" sz="1400" dirty="0">
              <a:solidFill>
                <a:schemeClr val="bg1"/>
              </a:solidFill>
            </a:endParaRPr>
          </a:p>
          <a:p>
            <a:endParaRPr lang="en-US" sz="1400" dirty="0">
              <a:solidFill>
                <a:schemeClr val="bg1"/>
              </a:solidFill>
              <a:latin typeface="Calibri" panose="020F0502020204030204" pitchFamily="34" charset="0"/>
              <a:cs typeface="Calibri" panose="020F0502020204030204" pitchFamily="34" charset="0"/>
            </a:endParaRPr>
          </a:p>
          <a:p>
            <a:pPr marL="0" indent="0">
              <a:buNone/>
            </a:pPr>
            <a:r>
              <a:rPr lang="en-US" sz="1400" dirty="0">
                <a:solidFill>
                  <a:schemeClr val="bg1"/>
                </a:solidFill>
                <a:latin typeface="Calibri" panose="020F0502020204030204" pitchFamily="34" charset="0"/>
                <a:cs typeface="Calibri" panose="020F0502020204030204" pitchFamily="34" charset="0"/>
              </a:rPr>
              <a:t>United Nations Refugee Agency (2010) </a:t>
            </a:r>
            <a:r>
              <a:rPr lang="en-GB" sz="1400" i="1" dirty="0">
                <a:solidFill>
                  <a:schemeClr val="bg1"/>
                </a:solidFill>
                <a:latin typeface="Calibri" panose="020F0502020204030204" pitchFamily="34" charset="0"/>
                <a:cs typeface="Calibri" panose="020F0502020204030204" pitchFamily="34" charset="0"/>
              </a:rPr>
              <a:t>Convention and Protocol Relating to the Status of Refugees. </a:t>
            </a:r>
            <a:r>
              <a:rPr lang="en-GB" sz="1400" dirty="0">
                <a:solidFill>
                  <a:schemeClr val="bg1"/>
                </a:solidFill>
                <a:latin typeface="Calibri" panose="020F0502020204030204" pitchFamily="34" charset="0"/>
                <a:cs typeface="Calibri" panose="020F0502020204030204" pitchFamily="34" charset="0"/>
              </a:rPr>
              <a:t>Available </a:t>
            </a:r>
            <a:r>
              <a:rPr lang="en-GB" sz="1400" dirty="0">
                <a:latin typeface="Calibri" panose="020F0502020204030204" pitchFamily="34" charset="0"/>
                <a:cs typeface="Calibri" panose="020F0502020204030204" pitchFamily="34" charset="0"/>
                <a:hlinkClick r:id="rId4"/>
              </a:rPr>
              <a:t>https://www.unhcr.org/3b66c2aa10</a:t>
            </a:r>
            <a:r>
              <a:rPr lang="en-GB" sz="1400" dirty="0">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[accessed 11.12.23]</a:t>
            </a:r>
          </a:p>
          <a:p>
            <a:pPr marL="0" indent="0">
              <a:buNone/>
            </a:pPr>
            <a:endParaRPr lang="en-US" sz="1400" dirty="0">
              <a:solidFill>
                <a:schemeClr val="bg1"/>
              </a:solidFill>
              <a:latin typeface="Calibri" panose="020F0502020204030204" pitchFamily="34" charset="0"/>
              <a:cs typeface="Calibri" panose="020F0502020204030204" pitchFamily="34" charset="0"/>
            </a:endParaRPr>
          </a:p>
          <a:p>
            <a:pPr>
              <a:lnSpc>
                <a:spcPct val="120000"/>
              </a:lnSpc>
            </a:pPr>
            <a:r>
              <a:rPr lang="en-US" sz="1400" dirty="0">
                <a:solidFill>
                  <a:schemeClr val="bg1"/>
                </a:solidFill>
                <a:latin typeface="Calibri" panose="020F0502020204030204" pitchFamily="34" charset="0"/>
                <a:cs typeface="Calibri" panose="020F0502020204030204" pitchFamily="34" charset="0"/>
              </a:rPr>
              <a:t>United Nations Refugee Agency (2022) </a:t>
            </a:r>
            <a:r>
              <a:rPr lang="en-US" sz="1400" i="1" dirty="0">
                <a:solidFill>
                  <a:schemeClr val="bg1"/>
                </a:solidFill>
                <a:latin typeface="Calibri" panose="020F0502020204030204" pitchFamily="34" charset="0"/>
                <a:cs typeface="Calibri" panose="020F0502020204030204" pitchFamily="34" charset="0"/>
              </a:rPr>
              <a:t>1951 Refugee Convention</a:t>
            </a:r>
            <a:r>
              <a:rPr lang="en-US" sz="1400" dirty="0">
                <a:solidFill>
                  <a:schemeClr val="bg1"/>
                </a:solidFill>
                <a:latin typeface="Calibri" panose="020F0502020204030204" pitchFamily="34" charset="0"/>
                <a:cs typeface="Calibri" panose="020F0502020204030204" pitchFamily="34" charset="0"/>
              </a:rPr>
              <a:t>. Available at </a:t>
            </a:r>
            <a:r>
              <a:rPr lang="en-US" sz="1400" dirty="0">
                <a:latin typeface="Calibri" panose="020F0502020204030204" pitchFamily="34" charset="0"/>
                <a:cs typeface="Calibri" panose="020F0502020204030204" pitchFamily="34" charset="0"/>
                <a:hlinkClick r:id="rId5"/>
              </a:rPr>
              <a:t>https://www.unhcr.org/1951-refugee-convention.html</a:t>
            </a:r>
            <a:r>
              <a:rPr lang="en-US" sz="1400" dirty="0">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[accessed 11.12.23]</a:t>
            </a:r>
          </a:p>
          <a:p>
            <a:pPr>
              <a:lnSpc>
                <a:spcPct val="120000"/>
              </a:lnSpc>
            </a:pPr>
            <a:endParaRPr lang="en-US" sz="1400" dirty="0">
              <a:solidFill>
                <a:schemeClr val="bg1"/>
              </a:solidFill>
              <a:latin typeface="Calibri" panose="020F0502020204030204" pitchFamily="34" charset="0"/>
              <a:cs typeface="Calibri" panose="020F0502020204030204" pitchFamily="34" charset="0"/>
            </a:endParaRPr>
          </a:p>
          <a:p>
            <a:pPr>
              <a:lnSpc>
                <a:spcPct val="120000"/>
              </a:lnSpc>
            </a:pPr>
            <a:endParaRPr lang="en-US" sz="1400" dirty="0">
              <a:solidFill>
                <a:schemeClr val="bg1"/>
              </a:solidFill>
              <a:latin typeface="Calibri" panose="020F0502020204030204" pitchFamily="34" charset="0"/>
              <a:cs typeface="Calibri" panose="020F0502020204030204" pitchFamily="34" charset="0"/>
            </a:endParaRPr>
          </a:p>
          <a:p>
            <a:pPr>
              <a:lnSpc>
                <a:spcPct val="120000"/>
              </a:lnSpc>
            </a:pPr>
            <a:endParaRPr lang="en-GB" sz="1600" dirty="0">
              <a:latin typeface="Calibri" panose="020F0502020204030204" pitchFamily="34" charset="0"/>
            </a:endParaRPr>
          </a:p>
          <a:p>
            <a:pPr marL="0" indent="0">
              <a:buNone/>
            </a:pPr>
            <a:endParaRPr lang="en-US" sz="1600" dirty="0">
              <a:solidFill>
                <a:schemeClr val="bg1"/>
              </a:solidFill>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45720" indent="0">
              <a:buNone/>
            </a:pPr>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5163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7064-6EBC-7844-2F0E-D136A5172772}"/>
              </a:ext>
            </a:extLst>
          </p:cNvPr>
          <p:cNvSpPr txBox="1"/>
          <p:nvPr/>
        </p:nvSpPr>
        <p:spPr>
          <a:xfrm>
            <a:off x="1504435" y="176843"/>
            <a:ext cx="8788743" cy="2180277"/>
          </a:xfrm>
          <a:prstGeom prst="rect">
            <a:avLst/>
          </a:prstGeom>
          <a:noFill/>
        </p:spPr>
        <p:txBody>
          <a:bodyPr wrap="square">
            <a:spAutoFit/>
          </a:bodyPr>
          <a:lstStyle/>
          <a:p>
            <a:pPr>
              <a:lnSpc>
                <a:spcPct val="120000"/>
              </a:lnSpc>
            </a:pPr>
            <a:endParaRPr lang="en-GB" sz="1400" dirty="0">
              <a:latin typeface="Calibri" panose="020F0502020204030204" pitchFamily="34" charset="0"/>
            </a:endParaRPr>
          </a:p>
          <a:p>
            <a:pPr>
              <a:lnSpc>
                <a:spcPct val="120000"/>
              </a:lnSpc>
            </a:pPr>
            <a:r>
              <a:rPr lang="en-GB" sz="1400" dirty="0">
                <a:solidFill>
                  <a:schemeClr val="bg1"/>
                </a:solidFill>
                <a:latin typeface="Calibri" panose="020F0502020204030204" pitchFamily="34" charset="0"/>
              </a:rPr>
              <a:t>University of Winchester (2016) </a:t>
            </a:r>
            <a:r>
              <a:rPr lang="en-GB" sz="1400" i="1" dirty="0">
                <a:solidFill>
                  <a:schemeClr val="bg1"/>
                </a:solidFill>
                <a:latin typeface="Calibri" panose="020F0502020204030204" pitchFamily="34" charset="0"/>
              </a:rPr>
              <a:t>Sanctuary Award Application form guidance notes for 2016-17 entry</a:t>
            </a:r>
            <a:r>
              <a:rPr lang="en-GB" sz="1400" dirty="0">
                <a:solidFill>
                  <a:schemeClr val="bg1"/>
                </a:solidFill>
                <a:latin typeface="Calibri" panose="020F0502020204030204" pitchFamily="34" charset="0"/>
              </a:rPr>
              <a:t> </a:t>
            </a:r>
            <a:r>
              <a:rPr lang="en-GB" sz="1400" u="sng" dirty="0">
                <a:latin typeface="Calibri" panose="020F0502020204030204" pitchFamily="34" charset="0"/>
                <a:hlinkClick r:id="rId2"/>
              </a:rPr>
              <a:t>http://www.winchester.ac.uk/Studyhere/Students-and-Money/Documents/Sanctuary%20Award%20Application%20form%20guidance%20notes%202016%20entry.pdf</a:t>
            </a:r>
            <a:r>
              <a:rPr lang="en-GB" sz="1400" dirty="0">
                <a:latin typeface="Calibri" panose="020F0502020204030204" pitchFamily="34" charset="0"/>
              </a:rPr>
              <a:t> </a:t>
            </a:r>
            <a:r>
              <a:rPr lang="en-GB" sz="1400" dirty="0">
                <a:solidFill>
                  <a:schemeClr val="bg1"/>
                </a:solidFill>
                <a:latin typeface="Calibri" panose="020F0502020204030204" pitchFamily="34" charset="0"/>
              </a:rPr>
              <a:t>[accessed 20.10.16]</a:t>
            </a:r>
            <a:endParaRPr lang="en-US" sz="1400" dirty="0">
              <a:solidFill>
                <a:schemeClr val="bg1"/>
              </a:solidFill>
              <a:latin typeface="Calibri" panose="020F0502020204030204" pitchFamily="34" charset="0"/>
              <a:cs typeface="Calibri" panose="020F0502020204030204" pitchFamily="34" charset="0"/>
            </a:endParaRPr>
          </a:p>
          <a:p>
            <a:pPr marL="0" indent="0">
              <a:lnSpc>
                <a:spcPct val="120000"/>
              </a:lnSpc>
              <a:buNone/>
            </a:pPr>
            <a:endParaRPr lang="en-GB" sz="1400" dirty="0">
              <a:solidFill>
                <a:schemeClr val="bg1"/>
              </a:solidFill>
              <a:latin typeface="Calibri" panose="020F0502020204030204" pitchFamily="34" charset="0"/>
              <a:cs typeface="Calibri" panose="020F0502020204030204" pitchFamily="34" charset="0"/>
            </a:endParaRPr>
          </a:p>
          <a:p>
            <a:pPr marL="0" indent="0">
              <a:lnSpc>
                <a:spcPct val="120000"/>
              </a:lnSpc>
              <a:buNone/>
            </a:pPr>
            <a:r>
              <a:rPr lang="en-GB" sz="1400" dirty="0">
                <a:solidFill>
                  <a:schemeClr val="bg1"/>
                </a:solidFill>
                <a:latin typeface="Calibri" panose="020F0502020204030204" pitchFamily="34" charset="0"/>
                <a:cs typeface="Calibri" panose="020F0502020204030204" pitchFamily="34" charset="0"/>
              </a:rPr>
              <a:t>Yousaf, F. N. (2018). Forced migration, human trafficking, and human security. </a:t>
            </a:r>
            <a:r>
              <a:rPr lang="en-GB" sz="1400" i="1" dirty="0">
                <a:solidFill>
                  <a:schemeClr val="bg1"/>
                </a:solidFill>
                <a:latin typeface="Calibri" panose="020F0502020204030204" pitchFamily="34" charset="0"/>
                <a:cs typeface="Calibri" panose="020F0502020204030204" pitchFamily="34" charset="0"/>
              </a:rPr>
              <a:t>Current Sociology</a:t>
            </a:r>
            <a:r>
              <a:rPr lang="en-GB" sz="1400" dirty="0">
                <a:solidFill>
                  <a:schemeClr val="bg1"/>
                </a:solidFill>
                <a:latin typeface="Calibri" panose="020F0502020204030204" pitchFamily="34" charset="0"/>
                <a:cs typeface="Calibri" panose="020F0502020204030204" pitchFamily="34" charset="0"/>
              </a:rPr>
              <a:t>, </a:t>
            </a:r>
            <a:r>
              <a:rPr lang="en-GB" sz="1400" i="1" dirty="0">
                <a:solidFill>
                  <a:schemeClr val="bg1"/>
                </a:solidFill>
                <a:latin typeface="Calibri" panose="020F0502020204030204" pitchFamily="34" charset="0"/>
                <a:cs typeface="Calibri" panose="020F0502020204030204" pitchFamily="34" charset="0"/>
              </a:rPr>
              <a:t>66</a:t>
            </a:r>
            <a:r>
              <a:rPr lang="en-GB" sz="1400" dirty="0">
                <a:solidFill>
                  <a:schemeClr val="bg1"/>
                </a:solidFill>
                <a:latin typeface="Calibri" panose="020F0502020204030204" pitchFamily="34" charset="0"/>
                <a:cs typeface="Calibri" panose="020F0502020204030204" pitchFamily="34" charset="0"/>
              </a:rPr>
              <a:t>(2), 209–225</a:t>
            </a:r>
            <a:r>
              <a:rPr lang="en-GB" sz="1400"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hlinkClick r:id="rId3"/>
              </a:rPr>
              <a:t>https://doi.org/10.1177/0011392117736309</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8886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F22F-50DF-F4B1-8C28-9636130FF6EF}"/>
              </a:ext>
            </a:extLst>
          </p:cNvPr>
          <p:cNvSpPr>
            <a:spLocks noGrp="1"/>
          </p:cNvSpPr>
          <p:nvPr>
            <p:ph type="title"/>
          </p:nvPr>
        </p:nvSpPr>
        <p:spPr/>
        <p:txBody>
          <a:bodyPr>
            <a:normAutofit/>
          </a:bodyPr>
          <a:lstStyle/>
          <a:p>
            <a:r>
              <a:rPr lang="en-US" sz="2800" dirty="0">
                <a:solidFill>
                  <a:schemeClr val="bg1"/>
                </a:solidFill>
                <a:latin typeface="Calibri" panose="020F0502020204030204" pitchFamily="34" charset="0"/>
                <a:cs typeface="Calibri" panose="020F0502020204030204" pitchFamily="34" charset="0"/>
              </a:rPr>
              <a:t>Picture references</a:t>
            </a:r>
            <a:br>
              <a:rPr lang="en-US" sz="2800" dirty="0">
                <a:solidFill>
                  <a:schemeClr val="bg1"/>
                </a:solidFill>
                <a:latin typeface="Calibri" panose="020F0502020204030204" pitchFamily="34" charset="0"/>
                <a:cs typeface="Calibri" panose="020F0502020204030204" pitchFamily="34" charset="0"/>
              </a:rPr>
            </a:br>
            <a:br>
              <a:rPr lang="en-US" sz="2800" dirty="0">
                <a:solidFill>
                  <a:schemeClr val="bg1"/>
                </a:solidFill>
                <a:latin typeface="Calibri" panose="020F0502020204030204" pitchFamily="34" charset="0"/>
                <a:cs typeface="Calibri" panose="020F0502020204030204" pitchFamily="34" charset="0"/>
              </a:rPr>
            </a:br>
            <a:r>
              <a:rPr lang="en-US" sz="2000" b="0" dirty="0">
                <a:solidFill>
                  <a:schemeClr val="bg1"/>
                </a:solidFill>
                <a:latin typeface="Calibri" panose="020F0502020204030204" pitchFamily="34" charset="0"/>
                <a:cs typeface="Calibri" panose="020F0502020204030204" pitchFamily="34" charset="0"/>
              </a:rPr>
              <a:t>All stock images are from Canva</a:t>
            </a:r>
            <a:endParaRPr lang="en-US" sz="2800" b="0" dirty="0">
              <a:solidFill>
                <a:schemeClr val="bg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89DFF04-2965-97BA-B555-76D49798ACD3}"/>
              </a:ext>
            </a:extLst>
          </p:cNvPr>
          <p:cNvSpPr>
            <a:spLocks noGrp="1"/>
          </p:cNvSpPr>
          <p:nvPr>
            <p:ph idx="1"/>
          </p:nvPr>
        </p:nvSpPr>
        <p:spPr>
          <a:xfrm>
            <a:off x="1476499" y="1900524"/>
            <a:ext cx="9486690" cy="3926152"/>
          </a:xfrm>
        </p:spPr>
        <p:txBody>
          <a:bodyPr/>
          <a:lstStyle/>
          <a:p>
            <a:pPr marL="0" indent="0">
              <a:buNone/>
            </a:pPr>
            <a:r>
              <a:rPr lang="en-US" sz="1800" dirty="0">
                <a:latin typeface="Calibri" panose="020F0502020204030204" pitchFamily="34" charset="0"/>
                <a:cs typeface="Calibri" panose="020F0502020204030204" pitchFamily="34" charset="0"/>
                <a:hlinkClick r:id="rId2"/>
              </a:rPr>
              <a:t>https://www.unhcr.org/about-unhcr/who-we-are/1951-refugee-convention</a:t>
            </a:r>
            <a:endParaRPr lang="en-US" sz="1800" dirty="0">
              <a:latin typeface="Calibri" panose="020F0502020204030204" pitchFamily="34" charset="0"/>
              <a:cs typeface="Calibri" panose="020F0502020204030204" pitchFamily="34" charset="0"/>
            </a:endParaRPr>
          </a:p>
          <a:p>
            <a:pPr marL="0" indent="0">
              <a:buNone/>
            </a:pPr>
            <a:r>
              <a:rPr lang="en-GB" sz="1800" b="0" u="none" strike="noStrike" dirty="0">
                <a:solidFill>
                  <a:srgbClr val="0039A7"/>
                </a:solidFill>
                <a:effectLst/>
                <a:latin typeface="Calibri" panose="020F0502020204030204" pitchFamily="34" charset="0"/>
                <a:cs typeface="Calibri" panose="020F0502020204030204" pitchFamily="34" charset="0"/>
                <a:hlinkClick r:id="rId3"/>
              </a:rPr>
              <a:t>Treating Refugees as the problem is the problem – Refugee Rights Protest at Broadmeadows, Melbourne</a:t>
            </a:r>
            <a:r>
              <a:rPr lang="en-GB" sz="1800" u="none" strike="noStrike" dirty="0">
                <a:solidFill>
                  <a:srgbClr val="333333"/>
                </a:solidFill>
                <a:latin typeface="Calibri" panose="020F0502020204030204" pitchFamily="34" charset="0"/>
                <a:cs typeface="Calibri" panose="020F0502020204030204" pitchFamily="34" charset="0"/>
              </a:rPr>
              <a:t> </a:t>
            </a:r>
            <a:r>
              <a:rPr lang="en-GB" sz="1800" b="0" dirty="0">
                <a:solidFill>
                  <a:srgbClr val="333333"/>
                </a:solidFill>
                <a:effectLst/>
                <a:latin typeface="Calibri" panose="020F0502020204030204" pitchFamily="34" charset="0"/>
                <a:cs typeface="Calibri" panose="020F0502020204030204" pitchFamily="34" charset="0"/>
              </a:rPr>
              <a:t>by </a:t>
            </a:r>
            <a:r>
              <a:rPr lang="en-GB" sz="1800" b="0" u="none" strike="noStrike" dirty="0">
                <a:solidFill>
                  <a:srgbClr val="0039A7"/>
                </a:solidFill>
                <a:effectLst/>
                <a:latin typeface="Calibri" panose="020F0502020204030204" pitchFamily="34" charset="0"/>
                <a:cs typeface="Calibri" panose="020F0502020204030204" pitchFamily="34" charset="0"/>
                <a:hlinkClick r:id="rId4"/>
              </a:rPr>
              <a:t>John Englart (Takver)</a:t>
            </a:r>
            <a:r>
              <a:rPr lang="en-GB" sz="1800" b="0" dirty="0">
                <a:solidFill>
                  <a:srgbClr val="333333"/>
                </a:solidFill>
                <a:effectLst/>
                <a:latin typeface="Calibri" panose="020F0502020204030204" pitchFamily="34" charset="0"/>
                <a:cs typeface="Calibri" panose="020F0502020204030204" pitchFamily="34" charset="0"/>
              </a:rPr>
              <a:t> </a:t>
            </a:r>
          </a:p>
          <a:p>
            <a:pPr marL="0" indent="0">
              <a:buNone/>
            </a:pPr>
            <a:r>
              <a:rPr lang="en-US" sz="1800" dirty="0">
                <a:latin typeface="Calibri" panose="020F0502020204030204" pitchFamily="34" charset="0"/>
                <a:cs typeface="Calibri" panose="020F0502020204030204" pitchFamily="34" charset="0"/>
                <a:hlinkClick r:id="rId5"/>
              </a:rPr>
              <a:t>https://www.adweek.com/creativity/how-5-creatives-around-world-are-helping-refugees-reclaim-their-identities-167148/</a:t>
            </a:r>
            <a:endParaRPr lang="en-US" sz="18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11716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5EC5-60B2-D256-E292-38418C2E33D3}"/>
              </a:ext>
            </a:extLst>
          </p:cNvPr>
          <p:cNvSpPr>
            <a:spLocks noGrp="1"/>
          </p:cNvSpPr>
          <p:nvPr>
            <p:ph type="title"/>
          </p:nvPr>
        </p:nvSpPr>
        <p:spPr>
          <a:xfrm>
            <a:off x="1352655" y="235906"/>
            <a:ext cx="9486690" cy="1550419"/>
          </a:xfrm>
        </p:spPr>
        <p:txBody>
          <a:bodyPr>
            <a:normAutofit/>
          </a:bodyPr>
          <a:lstStyle/>
          <a:p>
            <a:r>
              <a:rPr lang="en-US" sz="3600" dirty="0">
                <a:solidFill>
                  <a:schemeClr val="accent3">
                    <a:lumMod val="50000"/>
                  </a:schemeClr>
                </a:solidFill>
                <a:latin typeface="Calibri" panose="020F0502020204030204" pitchFamily="34" charset="0"/>
                <a:cs typeface="Calibri" panose="020F0502020204030204" pitchFamily="34" charset="0"/>
              </a:rPr>
              <a:t>Martin Buber – I and Thou</a:t>
            </a:r>
          </a:p>
        </p:txBody>
      </p:sp>
      <p:pic>
        <p:nvPicPr>
          <p:cNvPr id="2050" name="Picture 2" descr="Martin Buber - Yale University Press London">
            <a:extLst>
              <a:ext uri="{FF2B5EF4-FFF2-40B4-BE49-F238E27FC236}">
                <a16:creationId xmlns:a16="http://schemas.microsoft.com/office/drawing/2014/main" id="{06571EB1-9B87-ED43-50BD-C9410DB47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485" y="0"/>
            <a:ext cx="4740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ok cover of a book&#10;&#10;Description automatically generated">
            <a:extLst>
              <a:ext uri="{FF2B5EF4-FFF2-40B4-BE49-F238E27FC236}">
                <a16:creationId xmlns:a16="http://schemas.microsoft.com/office/drawing/2014/main" id="{CDFAFA92-D4DF-C8B1-1FC5-C57B3815FDD9}"/>
              </a:ext>
            </a:extLst>
          </p:cNvPr>
          <p:cNvPicPr>
            <a:picLocks noChangeAspect="1"/>
          </p:cNvPicPr>
          <p:nvPr/>
        </p:nvPicPr>
        <p:blipFill>
          <a:blip r:embed="rId3"/>
          <a:stretch>
            <a:fillRect/>
          </a:stretch>
        </p:blipFill>
        <p:spPr>
          <a:xfrm>
            <a:off x="1515118" y="1000564"/>
            <a:ext cx="2829253" cy="4427534"/>
          </a:xfrm>
          <a:prstGeom prst="rect">
            <a:avLst/>
          </a:prstGeom>
        </p:spPr>
      </p:pic>
      <p:sp>
        <p:nvSpPr>
          <p:cNvPr id="3" name="Title 1">
            <a:extLst>
              <a:ext uri="{FF2B5EF4-FFF2-40B4-BE49-F238E27FC236}">
                <a16:creationId xmlns:a16="http://schemas.microsoft.com/office/drawing/2014/main" id="{E1B50295-2546-9853-688A-3F9760A05FA6}"/>
              </a:ext>
            </a:extLst>
          </p:cNvPr>
          <p:cNvSpPr txBox="1">
            <a:spLocks/>
          </p:cNvSpPr>
          <p:nvPr/>
        </p:nvSpPr>
        <p:spPr>
          <a:xfrm>
            <a:off x="1515118" y="5428098"/>
            <a:ext cx="9486690" cy="1550419"/>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sz="2800" b="0" dirty="0">
                <a:solidFill>
                  <a:schemeClr val="accent3">
                    <a:lumMod val="50000"/>
                  </a:schemeClr>
                </a:solidFill>
                <a:latin typeface="Calibri" panose="020F0502020204030204" pitchFamily="34" charset="0"/>
                <a:cs typeface="Calibri" panose="020F0502020204030204" pitchFamily="34" charset="0"/>
              </a:rPr>
              <a:t>Gardener Educator</a:t>
            </a:r>
          </a:p>
          <a:p>
            <a:r>
              <a:rPr lang="en-US" sz="2800" b="0" dirty="0">
                <a:solidFill>
                  <a:schemeClr val="accent3">
                    <a:lumMod val="50000"/>
                  </a:schemeClr>
                </a:solidFill>
                <a:latin typeface="Calibri" panose="020F0502020204030204" pitchFamily="34" charset="0"/>
                <a:cs typeface="Calibri" panose="020F0502020204030204" pitchFamily="34" charset="0"/>
              </a:rPr>
              <a:t>Sculptor Educator</a:t>
            </a:r>
          </a:p>
        </p:txBody>
      </p:sp>
    </p:spTree>
    <p:extLst>
      <p:ext uri="{BB962C8B-B14F-4D97-AF65-F5344CB8AC3E}">
        <p14:creationId xmlns:p14="http://schemas.microsoft.com/office/powerpoint/2010/main" val="260917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and child holding megaphones&#10;&#10;Description automatically generated">
            <a:extLst>
              <a:ext uri="{FF2B5EF4-FFF2-40B4-BE49-F238E27FC236}">
                <a16:creationId xmlns:a16="http://schemas.microsoft.com/office/drawing/2014/main" id="{64F9EA42-B40F-2D7A-28AC-5A6B6802A929}"/>
              </a:ext>
            </a:extLst>
          </p:cNvPr>
          <p:cNvPicPr>
            <a:picLocks noChangeAspect="1"/>
          </p:cNvPicPr>
          <p:nvPr/>
        </p:nvPicPr>
        <p:blipFill>
          <a:blip r:embed="rId2"/>
          <a:stretch>
            <a:fillRect/>
          </a:stretch>
        </p:blipFill>
        <p:spPr>
          <a:xfrm>
            <a:off x="-1" y="10258"/>
            <a:ext cx="12210295" cy="6847741"/>
          </a:xfrm>
          <a:prstGeom prst="rect">
            <a:avLst/>
          </a:prstGeom>
        </p:spPr>
      </p:pic>
      <p:sp>
        <p:nvSpPr>
          <p:cNvPr id="5" name="TextBox 4">
            <a:extLst>
              <a:ext uri="{FF2B5EF4-FFF2-40B4-BE49-F238E27FC236}">
                <a16:creationId xmlns:a16="http://schemas.microsoft.com/office/drawing/2014/main" id="{2E3E3029-A6E2-110C-7EFC-58E2E6DC9814}"/>
              </a:ext>
            </a:extLst>
          </p:cNvPr>
          <p:cNvSpPr txBox="1"/>
          <p:nvPr/>
        </p:nvSpPr>
        <p:spPr>
          <a:xfrm>
            <a:off x="3357950" y="987845"/>
            <a:ext cx="6230894" cy="2954655"/>
          </a:xfrm>
          <a:prstGeom prst="rect">
            <a:avLst/>
          </a:prstGeom>
          <a:noFill/>
        </p:spPr>
        <p:txBody>
          <a:bodyPr wrap="square">
            <a:spAutoFit/>
          </a:bodyPr>
          <a:lstStyle/>
          <a:p>
            <a:r>
              <a:rPr lang="en-GB" sz="2800" dirty="0">
                <a:solidFill>
                  <a:schemeClr val="bg1"/>
                </a:solidFill>
                <a:effectLst/>
                <a:latin typeface="Calibri" panose="020F0502020204030204" pitchFamily="34" charset="0"/>
              </a:rPr>
              <a:t>Key points emerging from the dialogic encounters in my research address:</a:t>
            </a:r>
          </a:p>
          <a:p>
            <a:pPr marL="285750" indent="-285750">
              <a:buFont typeface="Arial" panose="020B0604020202020204" pitchFamily="34" charset="0"/>
              <a:buChar char="•"/>
            </a:pPr>
            <a:r>
              <a:rPr lang="en-GB" sz="2800" dirty="0">
                <a:solidFill>
                  <a:schemeClr val="accent4">
                    <a:lumMod val="50000"/>
                  </a:schemeClr>
                </a:solidFill>
                <a:effectLst/>
                <a:latin typeface="Calibri" panose="020F0502020204030204" pitchFamily="34" charset="0"/>
              </a:rPr>
              <a:t>ways to support the language needs,</a:t>
            </a:r>
          </a:p>
          <a:p>
            <a:pPr marL="285750" indent="-285750">
              <a:buFont typeface="Arial" panose="020B0604020202020204" pitchFamily="34" charset="0"/>
              <a:buChar char="•"/>
            </a:pPr>
            <a:r>
              <a:rPr lang="en-GB" sz="2800" dirty="0">
                <a:solidFill>
                  <a:schemeClr val="bg1"/>
                </a:solidFill>
                <a:effectLst/>
                <a:latin typeface="Calibri" panose="020F0502020204030204" pitchFamily="34" charset="0"/>
              </a:rPr>
              <a:t>emotional needs, and</a:t>
            </a:r>
          </a:p>
          <a:p>
            <a:pPr marL="285750" indent="-285750">
              <a:buFont typeface="Arial" panose="020B0604020202020204" pitchFamily="34" charset="0"/>
              <a:buChar char="•"/>
            </a:pPr>
            <a:r>
              <a:rPr lang="en-GB" sz="2800" dirty="0">
                <a:solidFill>
                  <a:schemeClr val="bg1"/>
                </a:solidFill>
                <a:effectLst/>
                <a:latin typeface="Calibri" panose="020F0502020204030204" pitchFamily="34" charset="0"/>
              </a:rPr>
              <a:t>the need to belong experienced by children seeking sanctuary. </a:t>
            </a:r>
          </a:p>
          <a:p>
            <a:endParaRPr lang="en-GB" dirty="0">
              <a:latin typeface="Calibri" panose="020F0502020204030204" pitchFamily="34" charset="0"/>
            </a:endParaRPr>
          </a:p>
        </p:txBody>
      </p:sp>
    </p:spTree>
    <p:extLst>
      <p:ext uri="{BB962C8B-B14F-4D97-AF65-F5344CB8AC3E}">
        <p14:creationId xmlns:p14="http://schemas.microsoft.com/office/powerpoint/2010/main" val="252231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CCC95119-6D9D-3542-9E0E-4171B33DC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EFC92F19-7317-314C-81B7-43B8B687F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55" name="Rectangle 6154">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398"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159" name="Rectangle 6158">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8591"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0EF557D-54AE-8E8E-8A06-8B8310656008}"/>
              </a:ext>
            </a:extLst>
          </p:cNvPr>
          <p:cNvSpPr>
            <a:spLocks noGrp="1"/>
          </p:cNvSpPr>
          <p:nvPr>
            <p:ph type="title"/>
          </p:nvPr>
        </p:nvSpPr>
        <p:spPr>
          <a:xfrm>
            <a:off x="6555300" y="455362"/>
            <a:ext cx="5071540" cy="1550419"/>
          </a:xfrm>
        </p:spPr>
        <p:txBody>
          <a:bodyPr vert="horz" lIns="91440" tIns="45720" rIns="91440" bIns="45720" rtlCol="0" anchor="t">
            <a:normAutofit fontScale="90000"/>
          </a:bodyPr>
          <a:lstStyle/>
          <a:p>
            <a:pPr>
              <a:lnSpc>
                <a:spcPct val="90000"/>
              </a:lnSpc>
            </a:pPr>
            <a:r>
              <a:rPr lang="en-US" sz="4000" b="1" kern="1200" dirty="0">
                <a:solidFill>
                  <a:schemeClr val="accent1">
                    <a:lumMod val="50000"/>
                  </a:schemeClr>
                </a:solidFill>
                <a:latin typeface="Calibri" panose="020F0502020204030204" pitchFamily="34" charset="0"/>
                <a:cs typeface="Calibri" panose="020F0502020204030204" pitchFamily="34" charset="0"/>
              </a:rPr>
              <a:t>The United Nations Refugee Convention 1951</a:t>
            </a:r>
          </a:p>
        </p:txBody>
      </p:sp>
      <p:sp>
        <p:nvSpPr>
          <p:cNvPr id="4" name="Text Placeholder 3">
            <a:extLst>
              <a:ext uri="{FF2B5EF4-FFF2-40B4-BE49-F238E27FC236}">
                <a16:creationId xmlns:a16="http://schemas.microsoft.com/office/drawing/2014/main" id="{3D8A6030-4328-FDB8-AFC2-35FD6273FB9D}"/>
              </a:ext>
            </a:extLst>
          </p:cNvPr>
          <p:cNvSpPr>
            <a:spLocks noGrp="1"/>
          </p:cNvSpPr>
          <p:nvPr>
            <p:ph type="body" sz="half" idx="2"/>
          </p:nvPr>
        </p:nvSpPr>
        <p:spPr>
          <a:xfrm>
            <a:off x="6555300" y="2792626"/>
            <a:ext cx="5071540" cy="3293541"/>
          </a:xfrm>
        </p:spPr>
        <p:txBody>
          <a:bodyPr vert="horz" lIns="91440" tIns="45720" rIns="91440" bIns="45720" rtlCol="0">
            <a:normAutofit/>
          </a:bodyPr>
          <a:lstStyle/>
          <a:p>
            <a:r>
              <a:rPr lang="en-US" sz="2800" dirty="0">
                <a:solidFill>
                  <a:schemeClr val="bg1"/>
                </a:solidFill>
                <a:latin typeface="Calibri" panose="020F0502020204030204" pitchFamily="34" charset="0"/>
                <a:cs typeface="Calibri" panose="020F0502020204030204" pitchFamily="34" charset="0"/>
              </a:rPr>
              <a:t>The 1951 Refugee Convention and its 1967 Protocol are the key legal documents that form the basis of the work of the UN Refugee Agency.</a:t>
            </a:r>
          </a:p>
          <a:p>
            <a:r>
              <a:rPr lang="en-US" sz="2800" dirty="0">
                <a:solidFill>
                  <a:schemeClr val="bg1"/>
                </a:solidFill>
                <a:latin typeface="Calibri" panose="020F0502020204030204" pitchFamily="34" charset="0"/>
                <a:cs typeface="Calibri" panose="020F0502020204030204" pitchFamily="34" charset="0"/>
              </a:rPr>
              <a:t>(UN Refugee Agency, 2022)</a:t>
            </a:r>
          </a:p>
        </p:txBody>
      </p:sp>
      <p:pic>
        <p:nvPicPr>
          <p:cNvPr id="6" name="Picture 5">
            <a:extLst>
              <a:ext uri="{FF2B5EF4-FFF2-40B4-BE49-F238E27FC236}">
                <a16:creationId xmlns:a16="http://schemas.microsoft.com/office/drawing/2014/main" id="{DBB2AA21-262B-6E34-8D58-1BB78C980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775" y="596485"/>
            <a:ext cx="3609421" cy="2463429"/>
          </a:xfrm>
          <a:prstGeom prst="rect">
            <a:avLst/>
          </a:prstGeom>
        </p:spPr>
      </p:pic>
      <p:pic>
        <p:nvPicPr>
          <p:cNvPr id="6146" name="Picture 2" descr="UNHCR logo">
            <a:extLst>
              <a:ext uri="{FF2B5EF4-FFF2-40B4-BE49-F238E27FC236}">
                <a16:creationId xmlns:a16="http://schemas.microsoft.com/office/drawing/2014/main" id="{9155244D-ABAE-F32F-0BC9-A314E58B4C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775" y="3460791"/>
            <a:ext cx="3611880" cy="67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74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C934-C2DC-B049-B049-232EE2BAF583}"/>
              </a:ext>
            </a:extLst>
          </p:cNvPr>
          <p:cNvSpPr>
            <a:spLocks noGrp="1"/>
          </p:cNvSpPr>
          <p:nvPr>
            <p:ph type="title"/>
          </p:nvPr>
        </p:nvSpPr>
        <p:spPr>
          <a:xfrm>
            <a:off x="1729946" y="365125"/>
            <a:ext cx="9623854" cy="1871448"/>
          </a:xfrm>
        </p:spPr>
        <p:txBody>
          <a:bodyPr vert="horz" lIns="91440" tIns="45720" rIns="91440" bIns="45720" rtlCol="0" anchor="ctr">
            <a:normAutofit/>
          </a:bodyPr>
          <a:lstStyle/>
          <a:p>
            <a:r>
              <a:rPr lang="en-US" sz="2800" kern="1200" dirty="0">
                <a:solidFill>
                  <a:schemeClr val="accent1">
                    <a:lumMod val="50000"/>
                  </a:schemeClr>
                </a:solidFill>
                <a:latin typeface="Calibri" panose="020F0502020204030204" pitchFamily="34" charset="0"/>
                <a:cs typeface="Calibri" panose="020F0502020204030204" pitchFamily="34" charset="0"/>
              </a:rPr>
              <a:t>Article 1 definition of the term “refugee” A. For the purposes of the present Convention, the term “refugee” shall apply to any person who…</a:t>
            </a:r>
          </a:p>
        </p:txBody>
      </p:sp>
      <p:sp>
        <p:nvSpPr>
          <p:cNvPr id="5" name="Rectangle 4">
            <a:extLst>
              <a:ext uri="{FF2B5EF4-FFF2-40B4-BE49-F238E27FC236}">
                <a16:creationId xmlns:a16="http://schemas.microsoft.com/office/drawing/2014/main" id="{ACE14DB5-B2F9-F243-B59B-3AEF1E775BF3}"/>
              </a:ext>
            </a:extLst>
          </p:cNvPr>
          <p:cNvSpPr/>
          <p:nvPr/>
        </p:nvSpPr>
        <p:spPr>
          <a:xfrm>
            <a:off x="1729946" y="2438400"/>
            <a:ext cx="9623854" cy="3738562"/>
          </a:xfrm>
          <a:prstGeom prst="rect">
            <a:avLst/>
          </a:prstGeom>
        </p:spPr>
        <p:txBody>
          <a:bodyPr vert="horz" lIns="91440" tIns="45720" rIns="91440" bIns="45720" rtlCol="0">
            <a:normAutofit/>
          </a:bodyPr>
          <a:lstStyle/>
          <a:p>
            <a:pPr>
              <a:lnSpc>
                <a:spcPct val="90000"/>
              </a:lnSpc>
              <a:spcAft>
                <a:spcPts val="600"/>
              </a:spcAft>
            </a:pPr>
            <a:r>
              <a:rPr lang="en-US" sz="2800" dirty="0">
                <a:solidFill>
                  <a:schemeClr val="bg1"/>
                </a:solidFill>
                <a:latin typeface="Calibri" panose="020F0502020204030204" pitchFamily="34" charset="0"/>
                <a:cs typeface="Calibri" panose="020F0502020204030204" pitchFamily="34" charset="0"/>
              </a:rPr>
              <a:t>…owing to well-founded fear of being persecuted for reasons of race, religion, nationality, membership of a particular social group or political opinion, is outside the country of his [sic] nationality and is unable or, owing to such fear, is unwilling to avail himself of the protection of that country; or who, not having a nationality and being outside the country of his former habitual residence as a result of such events, is unable or, owing to such fear, is unwilling to return to it.</a:t>
            </a:r>
          </a:p>
          <a:p>
            <a:pPr>
              <a:lnSpc>
                <a:spcPct val="90000"/>
              </a:lnSpc>
              <a:spcAft>
                <a:spcPts val="600"/>
              </a:spcAft>
            </a:pPr>
            <a:r>
              <a:rPr lang="en-US" sz="2800" dirty="0">
                <a:solidFill>
                  <a:schemeClr val="bg1"/>
                </a:solidFill>
                <a:latin typeface="Calibri" panose="020F0502020204030204" pitchFamily="34" charset="0"/>
                <a:cs typeface="Calibri" panose="020F0502020204030204" pitchFamily="34" charset="0"/>
              </a:rPr>
              <a:t>(UNHCR, 2010:14)</a:t>
            </a:r>
          </a:p>
        </p:txBody>
      </p:sp>
    </p:spTree>
    <p:extLst>
      <p:ext uri="{BB962C8B-B14F-4D97-AF65-F5344CB8AC3E}">
        <p14:creationId xmlns:p14="http://schemas.microsoft.com/office/powerpoint/2010/main" val="2077353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D1AE-CAF9-8A45-8E1F-5ADD868358C1}"/>
              </a:ext>
            </a:extLst>
          </p:cNvPr>
          <p:cNvSpPr>
            <a:spLocks noGrp="1"/>
          </p:cNvSpPr>
          <p:nvPr>
            <p:ph type="title"/>
          </p:nvPr>
        </p:nvSpPr>
        <p:spPr>
          <a:xfrm>
            <a:off x="1530178" y="769442"/>
            <a:ext cx="10515600" cy="1325563"/>
          </a:xfrm>
        </p:spPr>
        <p:txBody>
          <a:bodyPr vert="horz" lIns="91440" tIns="45720" rIns="91440" bIns="45720" rtlCol="0" anchor="ctr">
            <a:normAutofit/>
          </a:bodyPr>
          <a:lstStyle/>
          <a:p>
            <a:r>
              <a:rPr lang="en-US" sz="4400" kern="1200" dirty="0">
                <a:solidFill>
                  <a:schemeClr val="accent1">
                    <a:lumMod val="50000"/>
                  </a:schemeClr>
                </a:solidFill>
                <a:latin typeface="Calibri" panose="020F0502020204030204" pitchFamily="34" charset="0"/>
                <a:cs typeface="Calibri" panose="020F0502020204030204" pitchFamily="34" charset="0"/>
              </a:rPr>
              <a:t>Who is an asylum seeker in the UK?</a:t>
            </a:r>
          </a:p>
        </p:txBody>
      </p:sp>
      <p:sp>
        <p:nvSpPr>
          <p:cNvPr id="5" name="Rectangle 4">
            <a:extLst>
              <a:ext uri="{FF2B5EF4-FFF2-40B4-BE49-F238E27FC236}">
                <a16:creationId xmlns:a16="http://schemas.microsoft.com/office/drawing/2014/main" id="{9E938DB1-6C92-604C-8340-DBE97CD5613D}"/>
              </a:ext>
            </a:extLst>
          </p:cNvPr>
          <p:cNvSpPr/>
          <p:nvPr/>
        </p:nvSpPr>
        <p:spPr>
          <a:xfrm>
            <a:off x="1530178" y="2095005"/>
            <a:ext cx="10515600" cy="3785394"/>
          </a:xfrm>
          <a:prstGeom prst="rect">
            <a:avLst/>
          </a:prstGeom>
        </p:spPr>
        <p:txBody>
          <a:bodyPr vert="horz" lIns="91440" tIns="45720" rIns="91440" bIns="45720" rtlCol="0" anchor="ctr">
            <a:normAutofit/>
          </a:bodyPr>
          <a:lstStyle/>
          <a:p>
            <a:pPr>
              <a:lnSpc>
                <a:spcPct val="90000"/>
              </a:lnSpc>
              <a:spcAft>
                <a:spcPts val="600"/>
              </a:spcAft>
            </a:pPr>
            <a:r>
              <a:rPr lang="en-US" sz="2800" dirty="0">
                <a:solidFill>
                  <a:schemeClr val="bg1"/>
                </a:solidFill>
                <a:latin typeface="Calibri" panose="020F0502020204030204" pitchFamily="34" charset="0"/>
                <a:cs typeface="Calibri" panose="020F0502020204030204" pitchFamily="34" charset="0"/>
              </a:rPr>
              <a:t>In the UK, a person becomes a refugee when government agrees that an individual who has applied for asylum meets the definition in the Refugee Convention they will ‘</a:t>
            </a:r>
            <a:r>
              <a:rPr lang="en-US" sz="2800" dirty="0" err="1">
                <a:solidFill>
                  <a:schemeClr val="bg1"/>
                </a:solidFill>
                <a:latin typeface="Calibri" panose="020F0502020204030204" pitchFamily="34" charset="0"/>
                <a:cs typeface="Calibri" panose="020F0502020204030204" pitchFamily="34" charset="0"/>
              </a:rPr>
              <a:t>recognise</a:t>
            </a:r>
            <a:r>
              <a:rPr lang="en-US" sz="2800" dirty="0">
                <a:solidFill>
                  <a:schemeClr val="bg1"/>
                </a:solidFill>
                <a:latin typeface="Calibri" panose="020F0502020204030204" pitchFamily="34" charset="0"/>
                <a:cs typeface="Calibri" panose="020F0502020204030204" pitchFamily="34" charset="0"/>
              </a:rPr>
              <a:t>’ that person as a refugee and issue them with refugee status documentation. Usually refugees in the UK are given five years’ leave to remain as a refugee. They must then must apply for further leave, although their status as a refugee is not limited to five years.</a:t>
            </a:r>
          </a:p>
          <a:p>
            <a:pPr indent="-228600">
              <a:lnSpc>
                <a:spcPct val="90000"/>
              </a:lnSpc>
              <a:spcAft>
                <a:spcPts val="600"/>
              </a:spcAft>
              <a:buFont typeface="Arial" panose="020B0604020202020204" pitchFamily="34" charset="0"/>
              <a:buChar char="•"/>
            </a:pPr>
            <a:endParaRPr lang="en-US" sz="2800" dirty="0">
              <a:solidFill>
                <a:schemeClr val="bg1"/>
              </a:solidFill>
              <a:latin typeface="Calibri" panose="020F0502020204030204" pitchFamily="34" charset="0"/>
              <a:cs typeface="Calibri" panose="020F0502020204030204" pitchFamily="34" charset="0"/>
            </a:endParaRPr>
          </a:p>
          <a:p>
            <a:pPr>
              <a:lnSpc>
                <a:spcPct val="90000"/>
              </a:lnSpc>
              <a:spcAft>
                <a:spcPts val="600"/>
              </a:spcAft>
            </a:pPr>
            <a:r>
              <a:rPr lang="en-US" sz="2800" dirty="0">
                <a:solidFill>
                  <a:schemeClr val="bg1"/>
                </a:solidFill>
                <a:latin typeface="Calibri" panose="020F0502020204030204" pitchFamily="34" charset="0"/>
                <a:cs typeface="Calibri" panose="020F0502020204030204" pitchFamily="34" charset="0"/>
              </a:rPr>
              <a:t>(Refugee Council, 2022:[online])</a:t>
            </a:r>
          </a:p>
        </p:txBody>
      </p:sp>
    </p:spTree>
    <p:extLst>
      <p:ext uri="{BB962C8B-B14F-4D97-AF65-F5344CB8AC3E}">
        <p14:creationId xmlns:p14="http://schemas.microsoft.com/office/powerpoint/2010/main" val="3075861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8414F1-D141-FA27-C6E4-363D6E7456A5}"/>
              </a:ext>
            </a:extLst>
          </p:cNvPr>
          <p:cNvSpPr txBox="1">
            <a:spLocks/>
          </p:cNvSpPr>
          <p:nvPr/>
        </p:nvSpPr>
        <p:spPr bwMode="gray">
          <a:xfrm>
            <a:off x="1225625" y="778932"/>
            <a:ext cx="3860260" cy="17356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lumMod val="50000"/>
                  </a:schemeClr>
                </a:solidFill>
                <a:latin typeface="Calibri" panose="020F0502020204030204" pitchFamily="34" charset="0"/>
                <a:cs typeface="Calibri" panose="020F0502020204030204" pitchFamily="34" charset="0"/>
              </a:rPr>
              <a:t>Resettlement schemes</a:t>
            </a:r>
          </a:p>
        </p:txBody>
      </p:sp>
      <p:sp>
        <p:nvSpPr>
          <p:cNvPr id="8" name="Text Placeholder 3">
            <a:extLst>
              <a:ext uri="{FF2B5EF4-FFF2-40B4-BE49-F238E27FC236}">
                <a16:creationId xmlns:a16="http://schemas.microsoft.com/office/drawing/2014/main" id="{422BB24C-C35B-8AD7-FD75-B8C1108EB9AB}"/>
              </a:ext>
            </a:extLst>
          </p:cNvPr>
          <p:cNvSpPr txBox="1">
            <a:spLocks/>
          </p:cNvSpPr>
          <p:nvPr/>
        </p:nvSpPr>
        <p:spPr bwMode="gray">
          <a:xfrm>
            <a:off x="1226673" y="2743200"/>
            <a:ext cx="3859212" cy="1371600"/>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dirty="0">
                <a:solidFill>
                  <a:schemeClr val="accent1">
                    <a:lumMod val="50000"/>
                  </a:schemeClr>
                </a:solidFill>
                <a:latin typeface="Calibri" panose="020F0502020204030204" pitchFamily="34" charset="0"/>
                <a:cs typeface="Calibri" panose="020F0502020204030204" pitchFamily="34" charset="0"/>
              </a:rPr>
              <a:t>What are these?</a:t>
            </a:r>
          </a:p>
        </p:txBody>
      </p:sp>
      <p:sp>
        <p:nvSpPr>
          <p:cNvPr id="9" name="Rectangle 8">
            <a:extLst>
              <a:ext uri="{FF2B5EF4-FFF2-40B4-BE49-F238E27FC236}">
                <a16:creationId xmlns:a16="http://schemas.microsoft.com/office/drawing/2014/main" id="{4D8F0BEA-B177-DD16-A7FF-797349F34487}"/>
              </a:ext>
            </a:extLst>
          </p:cNvPr>
          <p:cNvSpPr/>
          <p:nvPr/>
        </p:nvSpPr>
        <p:spPr>
          <a:xfrm>
            <a:off x="5362832" y="395912"/>
            <a:ext cx="6357398" cy="6432530"/>
          </a:xfrm>
          <a:prstGeom prst="rect">
            <a:avLst/>
          </a:prstGeom>
          <a:solidFill>
            <a:schemeClr val="accent3">
              <a:lumMod val="60000"/>
              <a:lumOff val="40000"/>
            </a:schemeClr>
          </a:solidFill>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The Syrian Vulnerable Persons Resettlement Scheme (VPRS) involved the UK working closely with the UN High Commissioner for Refugees (UNHCR) to identify those most at risk and bring them to the UK.</a:t>
            </a:r>
          </a:p>
          <a:p>
            <a:endParaRPr lang="en-GB" sz="2800" dirty="0">
              <a:solidFill>
                <a:schemeClr val="bg1"/>
              </a:solidFill>
              <a:latin typeface="Calibri" panose="020F0502020204030204" pitchFamily="34" charset="0"/>
              <a:cs typeface="Calibri" panose="020F0502020204030204" pitchFamily="34" charset="0"/>
            </a:endParaRPr>
          </a:p>
          <a:p>
            <a:r>
              <a:rPr lang="en-GB" sz="2800" dirty="0">
                <a:solidFill>
                  <a:schemeClr val="bg1"/>
                </a:solidFill>
                <a:latin typeface="Calibri" panose="020F0502020204030204" pitchFamily="34" charset="0"/>
                <a:cs typeface="Calibri" panose="020F0502020204030204" pitchFamily="34" charset="0"/>
              </a:rPr>
              <a:t>Launched in January 2014 and this scheme supported people requiring urgent medical treatment, people who had survived violence and torture, and women and children who were considered at risk. (Home Office, 2017)</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441AD7A1-5FF5-357D-EFEE-F01A1CCE1E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9345" y="3718111"/>
            <a:ext cx="3159208" cy="2095555"/>
          </a:xfrm>
          <a:prstGeom prst="rect">
            <a:avLst/>
          </a:prstGeom>
        </p:spPr>
      </p:pic>
    </p:spTree>
    <p:extLst>
      <p:ext uri="{BB962C8B-B14F-4D97-AF65-F5344CB8AC3E}">
        <p14:creationId xmlns:p14="http://schemas.microsoft.com/office/powerpoint/2010/main" val="1306445754"/>
      </p:ext>
    </p:extLst>
  </p:cSld>
  <p:clrMapOvr>
    <a:masterClrMapping/>
  </p:clrMapOvr>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1242</TotalTime>
  <Words>3152</Words>
  <Application>Microsoft Office PowerPoint</Application>
  <PresentationFormat>Widescreen</PresentationFormat>
  <Paragraphs>200</Paragraphs>
  <Slides>39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Calibri-Italic</vt:lpstr>
      <vt:lpstr>GDS Transport</vt:lpstr>
      <vt:lpstr>Gill Sans MT</vt:lpstr>
      <vt:lpstr>Neue Haas Grotesk Text Pro</vt:lpstr>
      <vt:lpstr>Symbol</vt:lpstr>
      <vt:lpstr>Wingdings 3</vt:lpstr>
      <vt:lpstr>InterweaveVTI</vt:lpstr>
      <vt:lpstr>PowerPoint Presentation</vt:lpstr>
      <vt:lpstr>Aims   </vt:lpstr>
      <vt:lpstr>PowerPoint Presentation</vt:lpstr>
      <vt:lpstr>Martin Buber – I and Thou</vt:lpstr>
      <vt:lpstr>PowerPoint Presentation</vt:lpstr>
      <vt:lpstr>The United Nations Refugee Convention 1951</vt:lpstr>
      <vt:lpstr>Article 1 definition of the term “refugee” A. For the purposes of the present Convention, the term “refugee” shall apply to any person who…</vt:lpstr>
      <vt:lpstr>Who is an asylum seeker in the UK?</vt:lpstr>
      <vt:lpstr>PowerPoint Presentation</vt:lpstr>
      <vt:lpstr>PowerPoint Presentation</vt:lpstr>
      <vt:lpstr>PowerPoint Presentation</vt:lpstr>
      <vt:lpstr>Causes of forced migration</vt:lpstr>
      <vt:lpstr>PowerPoint Presentation</vt:lpstr>
      <vt:lpstr>PowerPoint Presentation</vt:lpstr>
      <vt:lpstr>University of Sanctuary</vt:lpstr>
      <vt:lpstr>City of Sanctuary</vt:lpstr>
      <vt:lpstr>PowerPoint Presentation</vt:lpstr>
      <vt:lpstr> </vt:lpstr>
      <vt:lpstr>PowerPoint Presentation</vt:lpstr>
      <vt:lpstr>PowerPoint Presentation</vt:lpstr>
      <vt:lpstr>Why is inclusion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references  All stock images are from Canva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Wharton</dc:creator>
  <cp:lastModifiedBy>Julie Wharton</cp:lastModifiedBy>
  <cp:revision>12</cp:revision>
  <cp:lastPrinted>2023-12-14T15:14:00Z</cp:lastPrinted>
  <dcterms:created xsi:type="dcterms:W3CDTF">2023-12-09T11:00:08Z</dcterms:created>
  <dcterms:modified xsi:type="dcterms:W3CDTF">2023-12-14T17:06:43Z</dcterms:modified>
</cp:coreProperties>
</file>