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926DF-3B4B-40A4-914A-A0B641252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0D5B71-D8B4-41D5-8B74-B1346F9C71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4F9F8-EE6D-45BD-A1BB-68581226B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BD39E-2483-410D-8C1F-B6CB6446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EE39B-51B5-46BA-8DB7-84D24B365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12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EF844-007C-491E-9711-1CEF99428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1ED860-CBC0-44A1-B646-15A095B84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1A9CE-AF10-41F4-9604-2B813290C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73A37-9BD0-4EB2-A760-03551EF72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7E365-781B-4EA4-A75F-6B177A631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964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D7DFFD-F13A-4D87-A4C7-FDE8CD8FF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EF398-8E5C-4ECB-A3FC-2D4EFC39A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64F13-E679-4479-815A-29A3246EB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87673-CC7A-48B0-8CB6-5534575E8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28B22-D19C-4885-BCCD-AC08A6991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07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C2D9D-A0E1-4A6A-B0B3-7238A1299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84ABB-B364-44E0-991A-7FCE83FD5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E62A0-EEB8-4348-A5B3-90541410E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EE4E1-0A03-4FB9-B930-288B47C9D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FFADF-6A08-4CD3-AC0C-89934B163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99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03101-A6DD-4002-9EBC-CA2A8A8CC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3035CC-A156-4DB3-849D-EF4A39739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EB5DE-A226-4E89-8416-28624B735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CBE90-B44A-43C5-A6C1-020D9EE4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5080C-E614-4CC0-B064-4DD14A431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1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C2668-8EFD-4B34-A514-64FBE2E0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B5CC2-10C4-4833-978E-B8D8688B7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16CAAD-653A-494D-A1DA-81079BB1C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0B617-BF9F-4C02-AEC1-3CF43CE26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D820C-84A8-4D1A-A9BE-69C524B6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794E1B-0515-4E68-BD24-BA984D874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96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0432C-9C92-4D8C-8C63-6E98721D0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66FF58-93FC-4CCE-A9A7-3E006ADC0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506A69-45A5-4AD7-84C4-AAD3B2AF7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CC8397-61D3-4F5A-A616-9AFB92D26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F84820-1ECF-486B-87F3-627630D00A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15F96B-169D-4F21-9928-14C3D546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04290D-1D4F-4F1B-A2D7-912712E3C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AF9204-B4B1-4DB7-B584-804BB83AB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85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A4C4-E47E-42D3-9A26-203E9D6F1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AF73D1-4BB3-4BB2-8A6B-78FF966A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ED6167-FE0E-4D78-ADCC-6A3F1E6F7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2B57FC-2139-4E8B-B9AB-549414555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70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10CFC3-2413-4367-AE37-EAC492942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CBBE7C-946C-4B56-AD26-27903F0A0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4F3E0-902D-413E-AA26-BD1A64BE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71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F6E53-A863-40DD-97B8-34AD1FCE8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3424A-C837-4F13-949D-A6A139C8E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BD117-1B59-4744-8F1B-E98FA029C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2A0F4-00A6-4D76-93BF-FDD880528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CD4D09-73D0-42F7-A4F5-7A3C13ED2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10C55B-DC96-4EF0-8F44-B7E295729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67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7EBA6-ECCC-4217-A9EE-C7CD0FE7A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D6612C-D402-4FC4-BA07-1759529123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529DCA-636C-433D-B4AD-1B691C879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93623D-F744-4B5A-A8EB-35BB6324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B5E05-4A56-495C-897E-427B07D08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9FB7D-654C-404D-A757-1DBE5C03B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3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9172C0-30B8-4FB4-BEAD-78912B7E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57BA8-1048-45AF-8C06-45045718C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C9FD5-450C-4C1D-B5C8-9380A9B562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541B6-4658-4C47-A225-CAB0EB83E8F8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8499B-96EF-4CA8-9C26-A2146A2098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4CEFF-A4B0-4B03-8360-E1B611377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ABD3C-6961-457C-9621-90070F07E0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4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4F67A-56F2-4DDE-BB22-82B98F144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573723"/>
            <a:ext cx="10676708" cy="1124448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What is closing the gap 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E19F32-96AA-458F-A5CA-F72FE6A7FA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651" y="2239669"/>
            <a:ext cx="9144000" cy="404460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Culture and Ethos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Building Relationships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Home-College links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Literacy and Oracy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/>
              <a:t>Behaviour</a:t>
            </a:r>
            <a:r>
              <a:rPr lang="en-US" sz="28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r>
              <a:rPr lang="en-US" sz="5400" dirty="0">
                <a:latin typeface="+mj-lt"/>
              </a:rPr>
              <a:t>Pride. Ambition. Community</a:t>
            </a:r>
          </a:p>
          <a:p>
            <a:pPr algn="l"/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3C02FF-5802-42BD-8CEE-80C857F9A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4106" y="252547"/>
            <a:ext cx="2917373" cy="291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829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35924-BF63-4E04-BBEE-FC01A58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45" y="243206"/>
            <a:ext cx="10515600" cy="836658"/>
          </a:xfrm>
        </p:spPr>
        <p:txBody>
          <a:bodyPr/>
          <a:lstStyle/>
          <a:p>
            <a:r>
              <a:rPr lang="en-US" dirty="0"/>
              <a:t>Building relationships and Home-College links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5F5DF-0DE4-4840-80E2-BEE5DD510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845" y="1201784"/>
            <a:ext cx="11242765" cy="5291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i="0" u="none" strike="noStrike" baseline="0" dirty="0">
                <a:solidFill>
                  <a:srgbClr val="000000"/>
                </a:solidFill>
              </a:rPr>
              <a:t>Building relationships 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is everyone’s concern: </a:t>
            </a:r>
          </a:p>
          <a:p>
            <a:r>
              <a:rPr lang="en-GB" sz="1800" dirty="0">
                <a:solidFill>
                  <a:srgbClr val="000000"/>
                </a:solidFill>
              </a:rPr>
              <a:t>T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he College is a place where </a:t>
            </a:r>
            <a:r>
              <a:rPr lang="en-GB" sz="1800" b="1" i="0" u="none" strike="noStrike" baseline="0" dirty="0">
                <a:solidFill>
                  <a:srgbClr val="000000"/>
                </a:solidFill>
              </a:rPr>
              <a:t>students feel safe, respected and valued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, this is reviewed and evaluated through student voice regularly </a:t>
            </a:r>
          </a:p>
          <a:p>
            <a:r>
              <a:rPr lang="en-GB" sz="1800" dirty="0">
                <a:solidFill>
                  <a:srgbClr val="000000"/>
                </a:solidFill>
              </a:rPr>
              <a:t>T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here are many opportunities for students to engage in </a:t>
            </a:r>
            <a:r>
              <a:rPr lang="en-GB" sz="1800" b="1" i="0" u="none" strike="noStrike" baseline="0" dirty="0">
                <a:solidFill>
                  <a:srgbClr val="000000"/>
                </a:solidFill>
              </a:rPr>
              <a:t>extra-curricular, super-curricular and leadership 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that actively develop confidence and self-esteem. Where these reflect gender imbalance, intervention takes place to address. </a:t>
            </a:r>
          </a:p>
          <a:p>
            <a:r>
              <a:rPr lang="en-GB" sz="1800" b="1" dirty="0"/>
              <a:t>T</a:t>
            </a:r>
            <a:r>
              <a:rPr lang="en-GB" sz="1800" b="1" i="0" u="none" strike="noStrike" baseline="0" dirty="0"/>
              <a:t>eachers know their students 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– transition, pastoral and SEND are important areas of understanding and expertise, proactive steps ensure staff have the information and time to understand individual student needs and profiles. </a:t>
            </a:r>
          </a:p>
          <a:p>
            <a:r>
              <a:rPr lang="en-GB" sz="1800" b="1" dirty="0">
                <a:solidFill>
                  <a:srgbClr val="000000"/>
                </a:solidFill>
              </a:rPr>
              <a:t>P</a:t>
            </a:r>
            <a:r>
              <a:rPr lang="en-GB" sz="1800" b="1" i="0" u="none" strike="noStrike" baseline="0" dirty="0">
                <a:solidFill>
                  <a:srgbClr val="000000"/>
                </a:solidFill>
              </a:rPr>
              <a:t>eer mentoring programmes 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support positive behaviours and develop positive role models across year groups </a:t>
            </a:r>
          </a:p>
          <a:p>
            <a:r>
              <a:rPr lang="en-GB" sz="1800" dirty="0">
                <a:solidFill>
                  <a:srgbClr val="000000"/>
                </a:solidFill>
              </a:rPr>
              <a:t>R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egular opportunities for </a:t>
            </a:r>
            <a:r>
              <a:rPr lang="en-GB" sz="1800" b="1" i="0" u="none" strike="noStrike" baseline="0" dirty="0">
                <a:solidFill>
                  <a:srgbClr val="000000"/>
                </a:solidFill>
              </a:rPr>
              <a:t>student voice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, where boys are proactively engaged, with regular public feedback to students to share the outcomes and impact builds trust and confidence </a:t>
            </a:r>
          </a:p>
          <a:p>
            <a:endParaRPr lang="en-GB" sz="1800" b="0" i="0" u="none" strike="noStrik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sz="1800" b="1" i="0" u="none" strike="noStrike" baseline="0" dirty="0">
                <a:solidFill>
                  <a:srgbClr val="000000"/>
                </a:solidFill>
              </a:rPr>
              <a:t>Home-College links 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ensure consistency and support: </a:t>
            </a:r>
          </a:p>
          <a:p>
            <a:r>
              <a:rPr lang="en-GB" sz="1800" b="1" dirty="0">
                <a:solidFill>
                  <a:srgbClr val="000000"/>
                </a:solidFill>
              </a:rPr>
              <a:t>P</a:t>
            </a:r>
            <a:r>
              <a:rPr lang="en-GB" sz="1800" b="1" i="0" u="none" strike="noStrike" baseline="0" dirty="0">
                <a:solidFill>
                  <a:srgbClr val="000000"/>
                </a:solidFill>
              </a:rPr>
              <a:t>ositive and effective parental engagement 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strategies positively encourage parental involvement and interest in College life, and the learning and education of their child </a:t>
            </a:r>
          </a:p>
          <a:p>
            <a:pPr marL="457200" lvl="1" indent="0">
              <a:buNone/>
            </a:pPr>
            <a:endParaRPr lang="en-GB" sz="1800" b="0" i="0" u="none" strike="noStrike" baseline="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81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35924-BF63-4E04-BBEE-FC01A58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45" y="243206"/>
            <a:ext cx="10515600" cy="836658"/>
          </a:xfrm>
        </p:spPr>
        <p:txBody>
          <a:bodyPr/>
          <a:lstStyle/>
          <a:p>
            <a:r>
              <a:rPr lang="en-GB" dirty="0"/>
              <a:t>Building relationships is everyone’s concern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5F5DF-0DE4-4840-80E2-BEE5DD510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845" y="1079864"/>
            <a:ext cx="11242765" cy="553493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GB" sz="1900" dirty="0">
                <a:solidFill>
                  <a:srgbClr val="000000"/>
                </a:solidFill>
              </a:rPr>
              <a:t>T</a:t>
            </a:r>
            <a:r>
              <a:rPr lang="en-GB" sz="1900" b="0" i="0" u="none" strike="noStrike" baseline="0" dirty="0">
                <a:solidFill>
                  <a:srgbClr val="000000"/>
                </a:solidFill>
              </a:rPr>
              <a:t>he College is a place where students feel safe, respected and valued, this is reviewed and evaluated through student voice regularly. </a:t>
            </a:r>
            <a:r>
              <a:rPr lang="en-GB" sz="1900" dirty="0">
                <a:solidFill>
                  <a:srgbClr val="000000"/>
                </a:solidFill>
              </a:rPr>
              <a:t>R</a:t>
            </a:r>
            <a:r>
              <a:rPr lang="en-GB" sz="1900" b="0" i="0" u="none" strike="noStrike" baseline="0" dirty="0">
                <a:solidFill>
                  <a:srgbClr val="000000"/>
                </a:solidFill>
              </a:rPr>
              <a:t>egular opportunities for student voice, where boys are proactively engaged, with regular public feedback to students to share the outcomes and impact builds trust and confidence</a:t>
            </a:r>
            <a:r>
              <a:rPr lang="en-GB" sz="1800" b="0" i="0" u="none" strike="noStrike" baseline="0" dirty="0">
                <a:solidFill>
                  <a:srgbClr val="000000"/>
                </a:solidFill>
              </a:rPr>
              <a:t>. 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</a:rPr>
              <a:t>Student voice that is intentionally representative and includes the “disaffected”.</a:t>
            </a:r>
            <a:r>
              <a:rPr lang="en-GB" sz="1600" b="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</a:rPr>
              <a:t>Clear actions in response to student voice are communicated on a public cycle.</a:t>
            </a:r>
          </a:p>
          <a:p>
            <a:pPr lvl="1"/>
            <a:r>
              <a:rPr lang="en-GB" sz="1600" b="0" i="0" u="none" strike="noStrike" baseline="0" dirty="0">
                <a:solidFill>
                  <a:srgbClr val="000000"/>
                </a:solidFill>
              </a:rPr>
              <a:t>Additional staffing and resource into pastoral support, clarity on having some one they know they can trust and talk to.</a:t>
            </a:r>
          </a:p>
          <a:p>
            <a:pPr marL="457200" lvl="1" indent="0">
              <a:buNone/>
            </a:pPr>
            <a:endParaRPr lang="en-GB" sz="1400" b="0" i="0" u="none" strike="noStrike" baseline="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GB" sz="1900" dirty="0">
                <a:solidFill>
                  <a:srgbClr val="000000"/>
                </a:solidFill>
              </a:rPr>
              <a:t>T</a:t>
            </a:r>
            <a:r>
              <a:rPr lang="en-GB" sz="1900" b="0" i="0" u="none" strike="noStrike" baseline="0" dirty="0">
                <a:solidFill>
                  <a:srgbClr val="000000"/>
                </a:solidFill>
              </a:rPr>
              <a:t>here are many opportunities for students to engage in extra-curricular, super-curricular and leadership that actively develop confidence and self-esteem. 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</a:rPr>
              <a:t>Tracked, monitored with overt intervention.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</a:rPr>
              <a:t>Overtly linking to “Why” and what they gain by engaging.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</a:rPr>
              <a:t>Publicised with celebration of engagement and personal development. </a:t>
            </a:r>
          </a:p>
          <a:p>
            <a:pPr marL="457200" lvl="1" indent="0">
              <a:buNone/>
            </a:pPr>
            <a:endParaRPr lang="en-GB" sz="1400" b="0" i="0" u="none" strike="noStrike" baseline="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GB" sz="1900" dirty="0">
                <a:solidFill>
                  <a:srgbClr val="000000"/>
                </a:solidFill>
              </a:rPr>
              <a:t>T</a:t>
            </a:r>
            <a:r>
              <a:rPr lang="en-GB" sz="1900" b="0" i="0" u="none" strike="noStrike" baseline="0" dirty="0">
                <a:solidFill>
                  <a:srgbClr val="000000"/>
                </a:solidFill>
              </a:rPr>
              <a:t>eachers know their students – transition, pastoral and SEND are important areas of understanding and expertise, proactive steps ensure staff have the information and time to understand individual student needs and profiles. 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</a:rPr>
              <a:t>Student profiles not just of SEND, directed time with LSAs and Learning Support.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</a:rPr>
              <a:t>Closing the Gap meetings with tracked outcomes.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</a:rPr>
              <a:t>Staff training on building relationships.</a:t>
            </a:r>
          </a:p>
          <a:p>
            <a:pPr marL="457200" lvl="1" indent="0">
              <a:buNone/>
            </a:pPr>
            <a:endParaRPr lang="en-GB" sz="16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en-GB" sz="1900" dirty="0">
                <a:solidFill>
                  <a:srgbClr val="000000"/>
                </a:solidFill>
              </a:rPr>
              <a:t>P</a:t>
            </a:r>
            <a:r>
              <a:rPr lang="en-GB" sz="1900" b="0" i="0" u="none" strike="noStrike" baseline="0" dirty="0">
                <a:solidFill>
                  <a:srgbClr val="000000"/>
                </a:solidFill>
              </a:rPr>
              <a:t>eer mentoring programmes support positive behaviours and develop positive role models across year groups 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</a:rPr>
              <a:t>Trained and supported to act in positive and affirming ways for those who need it.</a:t>
            </a:r>
          </a:p>
          <a:p>
            <a:endParaRPr lang="en-GB" sz="1800" b="0" i="0" u="none" strike="noStrike" baseline="0" dirty="0">
              <a:solidFill>
                <a:srgbClr val="000000"/>
              </a:solidFill>
            </a:endParaRPr>
          </a:p>
          <a:p>
            <a:endParaRPr lang="en-GB" sz="1800" b="0" i="0" u="none" strike="noStrike" baseline="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57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35924-BF63-4E04-BBEE-FC01A58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45" y="243206"/>
            <a:ext cx="10937966" cy="836658"/>
          </a:xfrm>
        </p:spPr>
        <p:txBody>
          <a:bodyPr>
            <a:normAutofit fontScale="90000"/>
          </a:bodyPr>
          <a:lstStyle/>
          <a:p>
            <a:r>
              <a:rPr lang="en-GB" dirty="0"/>
              <a:t>Home-College links ensure consistency and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5F5DF-0DE4-4840-80E2-BEE5DD510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845" y="1280161"/>
            <a:ext cx="11242765" cy="4153987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 and effective parental engagement strategies positively encourage parental involvement and interest in College life, and the learning and education of their child: </a:t>
            </a:r>
          </a:p>
          <a:p>
            <a:pPr lvl="1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en-GB" sz="2000" dirty="0">
                <a:solidFill>
                  <a:srgbClr val="000000"/>
                </a:solidFill>
                <a:latin typeface="Calibri" panose="020F0502020204030204"/>
              </a:rPr>
              <a:t>the expectations of each party are clearly set out.</a:t>
            </a:r>
            <a:r>
              <a:rPr lang="en-GB" sz="2000" i="1" dirty="0">
                <a:solidFill>
                  <a:srgbClr val="000000"/>
                </a:solidFill>
                <a:latin typeface="Calibri" panose="020F0502020204030204"/>
              </a:rPr>
              <a:t> </a:t>
            </a: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 support can be accessed is clear </a:t>
            </a: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information about the curriculum, study habits and revision, including what parents can do to help, is clearly accessible </a:t>
            </a: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welcoming and receptive spaces encourage reciprocal relationships and respect parental needs </a:t>
            </a:r>
          </a:p>
          <a:p>
            <a:pPr marL="0" indent="0">
              <a:buNone/>
            </a:pPr>
            <a:endParaRPr lang="en-GB" sz="2400" b="0" i="0" u="none" strike="noStrik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2400" b="0" i="0" u="none" strike="noStrike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6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35924-BF63-4E04-BBEE-FC01A58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45" y="243206"/>
            <a:ext cx="10937966" cy="836658"/>
          </a:xfrm>
        </p:spPr>
        <p:txBody>
          <a:bodyPr>
            <a:normAutofit fontScale="90000"/>
          </a:bodyPr>
          <a:lstStyle/>
          <a:p>
            <a:r>
              <a:rPr lang="en-GB" dirty="0"/>
              <a:t>Home-College links ensure consistency and support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4B8681-96FE-47DB-8342-668C4A6CF2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34" t="7176" r="26485" b="5396"/>
          <a:stretch/>
        </p:blipFill>
        <p:spPr>
          <a:xfrm>
            <a:off x="722812" y="1079864"/>
            <a:ext cx="5442857" cy="54515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FE2316B-3E61-4D83-8C39-A510B1D066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714" t="58076" r="25643" b="9089"/>
          <a:stretch/>
        </p:blipFill>
        <p:spPr>
          <a:xfrm>
            <a:off x="6322423" y="862150"/>
            <a:ext cx="5930537" cy="21684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B8AB9B4-80C1-43C8-A901-AE103FF6C1F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3928" t="21549" r="26428" b="3022"/>
          <a:stretch/>
        </p:blipFill>
        <p:spPr>
          <a:xfrm>
            <a:off x="6914954" y="3030584"/>
            <a:ext cx="4475857" cy="368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63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35924-BF63-4E04-BBEE-FC01A58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45" y="243206"/>
            <a:ext cx="10937966" cy="836658"/>
          </a:xfrm>
        </p:spPr>
        <p:txBody>
          <a:bodyPr>
            <a:normAutofit fontScale="90000"/>
          </a:bodyPr>
          <a:lstStyle/>
          <a:p>
            <a:r>
              <a:rPr lang="en-GB" dirty="0"/>
              <a:t>Home-College links ensure consistency and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5F5DF-0DE4-4840-80E2-BEE5DD510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17" y="1079864"/>
            <a:ext cx="11242765" cy="5303519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Positive and effective parental engagement strategies positively encourage parental involvement and interest in College life, and the learning and education of their child: </a:t>
            </a: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simple, accessible online system for parents to use;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move to a simple online platform with only one access point.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jargon-free language: 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all comms through </a:t>
            </a:r>
            <a:r>
              <a:rPr lang="en-GB" sz="2000" i="1" dirty="0">
                <a:solidFill>
                  <a:srgbClr val="000000"/>
                </a:solidFill>
                <a:latin typeface="Calibri" panose="020F0502020204030204"/>
              </a:rPr>
              <a:t>o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 person to check.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easy-to-use mechanisms for staff to support positive communication home:</a:t>
            </a:r>
          </a:p>
          <a:p>
            <a:pPr marL="914400" lvl="2" indent="0">
              <a:buNone/>
              <a:defRPr/>
            </a:pPr>
            <a:r>
              <a:rPr lang="en-GB" sz="2100" i="1" dirty="0">
                <a:solidFill>
                  <a:srgbClr val="000000"/>
                </a:solidFill>
                <a:latin typeface="Calibri" panose="020F0502020204030204"/>
              </a:rPr>
              <a:t>time given for positive communication.</a:t>
            </a:r>
          </a:p>
          <a:p>
            <a:pPr marL="914400" lvl="2" indent="0">
              <a:buNone/>
              <a:defRPr/>
            </a:pPr>
            <a:r>
              <a:rPr lang="en-GB" sz="2100" i="1" dirty="0">
                <a:solidFill>
                  <a:srgbClr val="000000"/>
                </a:solidFill>
                <a:latin typeface="Calibri" panose="020F0502020204030204"/>
              </a:rPr>
              <a:t>training given on building relationships. </a:t>
            </a:r>
          </a:p>
          <a:p>
            <a:pPr marL="914400" lvl="2" indent="0">
              <a:buNone/>
              <a:defRPr/>
            </a:pPr>
            <a:r>
              <a:rPr lang="en-GB" sz="2100" i="1" dirty="0">
                <a:solidFill>
                  <a:srgbClr val="000000"/>
                </a:solidFill>
                <a:latin typeface="Calibri" panose="020F0502020204030204"/>
              </a:rPr>
              <a:t>online platform to make it easy and quick to send positive messages.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sz="20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frequent feedback loops ensure parental voice is taken into account: 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sz="2000" dirty="0">
                <a:solidFill>
                  <a:srgbClr val="000000"/>
                </a:solidFill>
                <a:latin typeface="Calibri" panose="020F0502020204030204"/>
              </a:rPr>
              <a:t>	</a:t>
            </a:r>
            <a:r>
              <a:rPr kumimoji="0" lang="en-GB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every parent event, every term, formal and informal.</a:t>
            </a:r>
            <a:endParaRPr lang="en-GB" sz="2000" i="1" dirty="0">
              <a:solidFill>
                <a:srgbClr val="000000"/>
              </a:solidFill>
            </a:endParaRPr>
          </a:p>
          <a:p>
            <a:endParaRPr lang="en-GB" sz="2400" b="0" i="0" u="none" strike="noStrike" baseline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sz="2400" b="0" i="0" u="none" strike="noStrike" baseline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18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4F67A-56F2-4DDE-BB22-82B98F144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606" y="573723"/>
            <a:ext cx="10676708" cy="1124448"/>
          </a:xfrm>
        </p:spPr>
        <p:txBody>
          <a:bodyPr>
            <a:normAutofit fontScale="90000"/>
          </a:bodyPr>
          <a:lstStyle/>
          <a:p>
            <a:r>
              <a:rPr lang="en-GB" dirty="0"/>
              <a:t>What is closing the gap at Heathfield?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E19F32-96AA-458F-A5CA-F72FE6A7FA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652" y="2499575"/>
            <a:ext cx="9144000" cy="264200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Culture and Ethos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Building Relationships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Home-College links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Literacy and Oracy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bg1">
                    <a:lumMod val="50000"/>
                  </a:schemeClr>
                </a:solidFill>
              </a:rPr>
              <a:t>Behaviour</a:t>
            </a: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A74C7A-F4BD-41F2-880A-AE858DD5B92A}"/>
              </a:ext>
            </a:extLst>
          </p:cNvPr>
          <p:cNvSpPr txBox="1"/>
          <p:nvPr/>
        </p:nvSpPr>
        <p:spPr>
          <a:xfrm>
            <a:off x="6418217" y="2193467"/>
            <a:ext cx="4214949" cy="9666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“Instead of moving as one singular person, we are a community and you feel like you belong somewhere.”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7AD849-B1B1-4BA4-91E6-F5911316F98D}"/>
              </a:ext>
            </a:extLst>
          </p:cNvPr>
          <p:cNvSpPr txBox="1"/>
          <p:nvPr/>
        </p:nvSpPr>
        <p:spPr>
          <a:xfrm>
            <a:off x="6418215" y="3633637"/>
            <a:ext cx="4214949" cy="373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“It treats students fairly and equally.”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A96118-86D1-4CD5-AEC0-B79F6363BF7F}"/>
              </a:ext>
            </a:extLst>
          </p:cNvPr>
          <p:cNvSpPr txBox="1"/>
          <p:nvPr/>
        </p:nvSpPr>
        <p:spPr>
          <a:xfrm>
            <a:off x="6418216" y="4641254"/>
            <a:ext cx="4214949" cy="670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“Everyone is respected and it’s a nice environment to be in.”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9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719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Trebuchet MS</vt:lpstr>
      <vt:lpstr>Office Theme</vt:lpstr>
      <vt:lpstr>What is closing the gap at</vt:lpstr>
      <vt:lpstr>Building relationships and Home-College links</vt:lpstr>
      <vt:lpstr>Building relationships is everyone’s concern</vt:lpstr>
      <vt:lpstr>Home-College links ensure consistency and support</vt:lpstr>
      <vt:lpstr>Home-College links ensure consistency and support</vt:lpstr>
      <vt:lpstr>Home-College links ensure consistency and support</vt:lpstr>
      <vt:lpstr>What is closing the gap at Heathfield?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closing the gap at Heathfield?</dc:title>
  <dc:creator>CBarlow</dc:creator>
  <cp:lastModifiedBy>CBarlow</cp:lastModifiedBy>
  <cp:revision>9</cp:revision>
  <cp:lastPrinted>2024-06-06T15:02:15Z</cp:lastPrinted>
  <dcterms:created xsi:type="dcterms:W3CDTF">2024-06-06T09:23:54Z</dcterms:created>
  <dcterms:modified xsi:type="dcterms:W3CDTF">2024-06-07T08:54:03Z</dcterms:modified>
</cp:coreProperties>
</file>