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2" d="100"/>
          <a:sy n="122" d="100"/>
        </p:scale>
        <p:origin x="78" y="4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Effect Size</c:v>
                </c:pt>
              </c:strCache>
            </c:strRef>
          </c:tx>
          <c:spPr>
            <a:solidFill>
              <a:srgbClr val="607890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4C41-4C48-BEF1-8FC4A06638BD}"/>
              </c:ext>
            </c:extLst>
          </c:dPt>
          <c:dPt>
            <c:idx val="1"/>
            <c:invertIfNegative val="0"/>
            <c:bubble3D val="0"/>
            <c:spPr>
              <a:solidFill>
                <a:srgbClr val="5B8C75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4C41-4C48-BEF1-8FC4A06638BD}"/>
              </c:ext>
            </c:extLst>
          </c:dPt>
          <c:dPt>
            <c:idx val="2"/>
            <c:invertIfNegative val="0"/>
            <c:bubble3D val="0"/>
            <c:spPr>
              <a:solidFill>
                <a:srgbClr val="5B8C75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4C41-4C48-BEF1-8FC4A06638BD}"/>
              </c:ext>
            </c:extLst>
          </c:dPt>
          <c:dPt>
            <c:idx val="3"/>
            <c:invertIfNegative val="0"/>
            <c:bubble3D val="0"/>
            <c:spPr>
              <a:solidFill>
                <a:srgbClr val="017A8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4C41-4C48-BEF1-8FC4A06638BD}"/>
              </c:ext>
            </c:extLst>
          </c:dPt>
          <c:dPt>
            <c:idx val="4"/>
            <c:invertIfNegative val="0"/>
            <c:bubble3D val="0"/>
            <c:spPr>
              <a:solidFill>
                <a:srgbClr val="E89B1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4C41-4C48-BEF1-8FC4A06638BD}"/>
              </c:ext>
            </c:extLst>
          </c:dPt>
          <c:cat>
            <c:strRef>
              <c:f>Sheet1!$A$2:$A$6</c:f>
              <c:strCache>
                <c:ptCount val="5"/>
                <c:pt idx="0">
                  <c:v>0 principles
(n=19)</c:v>
                </c:pt>
                <c:pt idx="1">
                  <c:v>1 principle
(n=40)</c:v>
                </c:pt>
                <c:pt idx="2">
                  <c:v>2 principles
(n=39)</c:v>
                </c:pt>
                <c:pt idx="3">
                  <c:v>3 principles
(n=32)</c:v>
                </c:pt>
                <c:pt idx="4">
                  <c:v>4 principles
(n=13)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0.03</c:v>
                </c:pt>
                <c:pt idx="1">
                  <c:v>0.06</c:v>
                </c:pt>
                <c:pt idx="2">
                  <c:v>0.06</c:v>
                </c:pt>
                <c:pt idx="3">
                  <c:v>0.1</c:v>
                </c:pt>
                <c:pt idx="4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C41-4C48-BEF1-8FC4A06638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3D5166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0.18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3D5166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720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3.png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9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-1371600"/>
            <a:ext cx="4572000" cy="4572000"/>
          </a:xfrm>
          <a:prstGeom prst="ellipse">
            <a:avLst/>
          </a:prstGeom>
          <a:solidFill>
            <a:srgbClr val="017A8A">
              <a:alpha val="15000"/>
            </a:srgbClr>
          </a:solidFill>
          <a:ln w="12700">
            <a:solidFill>
              <a:srgbClr val="017A8A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7589520" y="-548640"/>
            <a:ext cx="2743200" cy="2743200"/>
          </a:xfrm>
          <a:prstGeom prst="ellipse">
            <a:avLst/>
          </a:prstGeom>
          <a:solidFill>
            <a:srgbClr val="E89B1A">
              <a:alpha val="12000"/>
            </a:srgbClr>
          </a:solidFill>
          <a:ln w="12700">
            <a:solidFill>
              <a:srgbClr val="E89B1A">
                <a:alpha val="12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Shape 2"/>
          <p:cNvSpPr/>
          <p:nvPr/>
        </p:nvSpPr>
        <p:spPr>
          <a:xfrm>
            <a:off x="6217920" y="3200400"/>
            <a:ext cx="1828800" cy="1828800"/>
          </a:xfrm>
          <a:prstGeom prst="ellipse">
            <a:avLst/>
          </a:prstGeom>
          <a:solidFill>
            <a:srgbClr val="5B8C75">
              <a:alpha val="12000"/>
            </a:srgbClr>
          </a:solidFill>
          <a:ln w="12700">
            <a:solidFill>
              <a:srgbClr val="5B8C75">
                <a:alpha val="12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292608" cy="5143500"/>
          </a:xfrm>
          <a:prstGeom prst="rect">
            <a:avLst/>
          </a:prstGeom>
          <a:solidFill>
            <a:srgbClr val="017A8A"/>
          </a:solidFill>
          <a:ln w="12700">
            <a:solidFill>
              <a:srgbClr val="017A8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Shape 4"/>
          <p:cNvSpPr/>
          <p:nvPr/>
        </p:nvSpPr>
        <p:spPr>
          <a:xfrm>
            <a:off x="548640" y="822960"/>
            <a:ext cx="3291840" cy="274320"/>
          </a:xfrm>
          <a:prstGeom prst="rect">
            <a:avLst/>
          </a:prstGeom>
          <a:solidFill>
            <a:srgbClr val="E89B1A"/>
          </a:solidFill>
          <a:ln w="12700">
            <a:solidFill>
              <a:srgbClr val="E89B1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548640" y="82296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WEBINAR  ·  TEACHER CPD &amp; PROFESSIONALISM</a:t>
            </a:r>
            <a:endParaRPr lang="en-US" sz="700" dirty="0"/>
          </a:p>
        </p:txBody>
      </p:sp>
      <p:sp>
        <p:nvSpPr>
          <p:cNvPr id="8" name="Text 6"/>
          <p:cNvSpPr/>
          <p:nvPr/>
        </p:nvSpPr>
        <p:spPr>
          <a:xfrm>
            <a:off x="548640" y="1234440"/>
            <a:ext cx="713232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4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Professional</a:t>
            </a:r>
            <a:endParaRPr lang="en-US" sz="4200" dirty="0"/>
          </a:p>
          <a:p>
            <a:pPr marL="0" indent="0" algn="l">
              <a:buNone/>
            </a:pPr>
            <a:r>
              <a:rPr lang="en-US" sz="4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Development Paradox</a:t>
            </a:r>
            <a:endParaRPr lang="en-US" sz="4200" dirty="0"/>
          </a:p>
        </p:txBody>
      </p:sp>
      <p:sp>
        <p:nvSpPr>
          <p:cNvPr id="9" name="Text 7"/>
          <p:cNvSpPr/>
          <p:nvPr/>
        </p:nvSpPr>
        <p:spPr>
          <a:xfrm>
            <a:off x="548640" y="3200400"/>
            <a:ext cx="6858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A8C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 latest research demands of us — and what it means on the ground</a:t>
            </a:r>
            <a:endParaRPr lang="en-US" sz="1500" dirty="0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3840" y="2103120"/>
            <a:ext cx="914400" cy="914400"/>
          </a:xfrm>
          <a:prstGeom prst="rect">
            <a:avLst/>
          </a:prstGeom>
        </p:spPr>
      </p:pic>
      <p:sp>
        <p:nvSpPr>
          <p:cNvPr id="11" name="Shape 8"/>
          <p:cNvSpPr/>
          <p:nvPr/>
        </p:nvSpPr>
        <p:spPr>
          <a:xfrm>
            <a:off x="0" y="4718304"/>
            <a:ext cx="9144000" cy="425196"/>
          </a:xfrm>
          <a:prstGeom prst="rect">
            <a:avLst/>
          </a:prstGeom>
          <a:solidFill>
            <a:srgbClr val="017A8A">
              <a:alpha val="80000"/>
            </a:srgbClr>
          </a:solidFill>
          <a:ln w="12700">
            <a:solidFill>
              <a:srgbClr val="017A8A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" name="Text 9"/>
          <p:cNvSpPr/>
          <p:nvPr/>
        </p:nvSpPr>
        <p:spPr>
          <a:xfrm>
            <a:off x="457200" y="4718304"/>
            <a:ext cx="8229600" cy="4251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Visscher et al. (2025)  ·  EEF (2021)  ·  TDT (2025)  ·  CPD Leaders' Forum (2025)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17A8A"/>
          </a:solidFill>
          <a:ln w="12700">
            <a:solidFill>
              <a:srgbClr val="017A8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8321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25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CRITICAL SHIFT  ·  From Compliance to Agency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411480" y="804672"/>
            <a:ext cx="3749040" cy="457200"/>
          </a:xfrm>
          <a:prstGeom prst="rect">
            <a:avLst/>
          </a:prstGeom>
          <a:solidFill>
            <a:srgbClr val="607890"/>
          </a:solidFill>
          <a:ln w="12700">
            <a:solidFill>
              <a:srgbClr val="60789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411480" y="804672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kern="0" spc="100" dirty="0">
                <a:solidFill>
                  <a:srgbClr val="FFFFFF"/>
                </a:solidFill>
              </a:rPr>
              <a:t>COMPLIANCE MODEL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11480" y="1261872"/>
            <a:ext cx="3749040" cy="26974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594360" y="1371600"/>
            <a:ext cx="3383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“Are you doing this?”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594360" y="1828800"/>
            <a:ext cx="3383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Strategy done TO practice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594360" y="2286000"/>
            <a:ext cx="3383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Evaluation as accountability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594360" y="2743200"/>
            <a:ext cx="3383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PD as information delivery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594360" y="3200400"/>
            <a:ext cx="3383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Teachers as recipients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297680" y="2487168"/>
            <a:ext cx="822960" cy="91440"/>
          </a:xfrm>
          <a:prstGeom prst="rect">
            <a:avLst/>
          </a:prstGeom>
          <a:solidFill>
            <a:srgbClr val="E89B1A"/>
          </a:solidFill>
          <a:ln w="12700">
            <a:solidFill>
              <a:srgbClr val="E89B1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" name="Text 11"/>
          <p:cNvSpPr/>
          <p:nvPr/>
        </p:nvSpPr>
        <p:spPr>
          <a:xfrm>
            <a:off x="4251960" y="2304288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E89B1A"/>
                </a:solidFill>
              </a:rPr>
              <a:t>→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4279392" y="2743200"/>
            <a:ext cx="85953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kern="0" spc="150" dirty="0">
                <a:solidFill>
                  <a:srgbClr val="E89B1A"/>
                </a:solidFill>
              </a:rPr>
              <a:t>SHIFT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5285232" y="804672"/>
            <a:ext cx="3447288" cy="457200"/>
          </a:xfrm>
          <a:prstGeom prst="rect">
            <a:avLst/>
          </a:prstGeom>
          <a:solidFill>
            <a:srgbClr val="017A8A"/>
          </a:solidFill>
          <a:ln w="12700">
            <a:solidFill>
              <a:srgbClr val="017A8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6" name="Text 14"/>
          <p:cNvSpPr/>
          <p:nvPr/>
        </p:nvSpPr>
        <p:spPr>
          <a:xfrm>
            <a:off x="5285232" y="804672"/>
            <a:ext cx="34472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kern="0" spc="100" dirty="0">
                <a:solidFill>
                  <a:srgbClr val="FFFFFF"/>
                </a:solidFill>
              </a:rPr>
              <a:t>AGENCY MODEL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285232" y="1261872"/>
            <a:ext cx="3447288" cy="26974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1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3248" y="1426464"/>
            <a:ext cx="237744" cy="237744"/>
          </a:xfrm>
          <a:prstGeom prst="rect">
            <a:avLst/>
          </a:prstGeom>
        </p:spPr>
      </p:pic>
      <p:sp>
        <p:nvSpPr>
          <p:cNvPr id="19" name="Text 16"/>
          <p:cNvSpPr/>
          <p:nvPr/>
        </p:nvSpPr>
        <p:spPr>
          <a:xfrm>
            <a:off x="5742432" y="1371600"/>
            <a:ext cx="285292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“What are you noticing and why?”</a:t>
            </a:r>
            <a:endParaRPr lang="en-US" sz="1050" dirty="0"/>
          </a:p>
        </p:txBody>
      </p:sp>
      <p:pic>
        <p:nvPicPr>
          <p:cNvPr id="20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3248" y="1883664"/>
            <a:ext cx="237744" cy="237744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5742432" y="1828800"/>
            <a:ext cx="285292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investigated BY teachers</a:t>
            </a:r>
            <a:endParaRPr lang="en-US" sz="1050" dirty="0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3248" y="2340864"/>
            <a:ext cx="237744" cy="237744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5742432" y="2286000"/>
            <a:ext cx="285292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Evaluation as professional enquiry</a:t>
            </a:r>
            <a:endParaRPr lang="en-US" sz="1050" dirty="0"/>
          </a:p>
        </p:txBody>
      </p:sp>
      <p:pic>
        <p:nvPicPr>
          <p:cNvPr id="24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3248" y="2798064"/>
            <a:ext cx="237744" cy="237744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5742432" y="2743200"/>
            <a:ext cx="285292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 as structured learning journey</a:t>
            </a:r>
            <a:endParaRPr lang="en-US" sz="1050" dirty="0"/>
          </a:p>
        </p:txBody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3248" y="3255264"/>
            <a:ext cx="237744" cy="237744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5742432" y="3200400"/>
            <a:ext cx="285292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Teachers as knowledge producers</a:t>
            </a:r>
            <a:endParaRPr lang="en-US" sz="1050" dirty="0"/>
          </a:p>
        </p:txBody>
      </p:sp>
      <p:sp>
        <p:nvSpPr>
          <p:cNvPr id="28" name="Shape 21"/>
          <p:cNvSpPr/>
          <p:nvPr/>
        </p:nvSpPr>
        <p:spPr>
          <a:xfrm>
            <a:off x="411480" y="4114800"/>
            <a:ext cx="2011680" cy="749808"/>
          </a:xfrm>
          <a:prstGeom prst="rect">
            <a:avLst/>
          </a:prstGeom>
          <a:solidFill>
            <a:srgbClr val="017A8A"/>
          </a:solidFill>
          <a:ln w="12700">
            <a:solidFill>
              <a:srgbClr val="017A8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9" name="Text 22"/>
          <p:cNvSpPr/>
          <p:nvPr/>
        </p:nvSpPr>
        <p:spPr>
          <a:xfrm>
            <a:off x="502920" y="4133088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Enquiry Cycles</a:t>
            </a:r>
            <a:endParaRPr lang="en-US" sz="950" dirty="0"/>
          </a:p>
        </p:txBody>
      </p:sp>
      <p:sp>
        <p:nvSpPr>
          <p:cNvPr id="30" name="Text 23"/>
          <p:cNvSpPr/>
          <p:nvPr/>
        </p:nvSpPr>
        <p:spPr>
          <a:xfrm>
            <a:off x="502920" y="438912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Brief classroom action research — share findings in teams</a:t>
            </a:r>
            <a:endParaRPr lang="en-US" sz="850" dirty="0"/>
          </a:p>
        </p:txBody>
      </p:sp>
      <p:sp>
        <p:nvSpPr>
          <p:cNvPr id="31" name="Shape 24"/>
          <p:cNvSpPr/>
          <p:nvPr/>
        </p:nvSpPr>
        <p:spPr>
          <a:xfrm>
            <a:off x="2606040" y="4114800"/>
            <a:ext cx="2011680" cy="749808"/>
          </a:xfrm>
          <a:prstGeom prst="rect">
            <a:avLst/>
          </a:prstGeom>
          <a:solidFill>
            <a:srgbClr val="5B8C75"/>
          </a:solidFill>
          <a:ln w="12700">
            <a:solidFill>
              <a:srgbClr val="5B8C7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2" name="Text 25"/>
          <p:cNvSpPr/>
          <p:nvPr/>
        </p:nvSpPr>
        <p:spPr>
          <a:xfrm>
            <a:off x="2697480" y="4133088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 Groups</a:t>
            </a:r>
            <a:endParaRPr lang="en-US" sz="950" dirty="0"/>
          </a:p>
        </p:txBody>
      </p:sp>
      <p:sp>
        <p:nvSpPr>
          <p:cNvPr id="33" name="Text 26"/>
          <p:cNvSpPr/>
          <p:nvPr/>
        </p:nvSpPr>
        <p:spPr>
          <a:xfrm>
            <a:off x="2697480" y="438912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 groups, one paper — dialogue, not lecture</a:t>
            </a:r>
            <a:endParaRPr lang="en-US" sz="850" dirty="0"/>
          </a:p>
        </p:txBody>
      </p:sp>
      <p:sp>
        <p:nvSpPr>
          <p:cNvPr id="34" name="Shape 27"/>
          <p:cNvSpPr/>
          <p:nvPr/>
        </p:nvSpPr>
        <p:spPr>
          <a:xfrm>
            <a:off x="4800600" y="4114800"/>
            <a:ext cx="2011680" cy="749808"/>
          </a:xfrm>
          <a:prstGeom prst="rect">
            <a:avLst/>
          </a:prstGeom>
          <a:solidFill>
            <a:srgbClr val="E89B1A"/>
          </a:solidFill>
          <a:ln w="12700">
            <a:solidFill>
              <a:srgbClr val="E89B1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5" name="Text 28"/>
          <p:cNvSpPr/>
          <p:nvPr/>
        </p:nvSpPr>
        <p:spPr>
          <a:xfrm>
            <a:off x="4892040" y="4133088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Developmental Obs</a:t>
            </a:r>
            <a:endParaRPr lang="en-US" sz="950" dirty="0"/>
          </a:p>
        </p:txBody>
      </p:sp>
      <p:sp>
        <p:nvSpPr>
          <p:cNvPr id="36" name="Text 29"/>
          <p:cNvSpPr/>
          <p:nvPr/>
        </p:nvSpPr>
        <p:spPr>
          <a:xfrm>
            <a:off x="4892040" y="438912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'What did you try? What happened?'</a:t>
            </a:r>
            <a:endParaRPr lang="en-US" sz="850" dirty="0"/>
          </a:p>
        </p:txBody>
      </p:sp>
      <p:sp>
        <p:nvSpPr>
          <p:cNvPr id="37" name="Shape 30"/>
          <p:cNvSpPr/>
          <p:nvPr/>
        </p:nvSpPr>
        <p:spPr>
          <a:xfrm>
            <a:off x="6995160" y="4114800"/>
            <a:ext cx="2011680" cy="749808"/>
          </a:xfrm>
          <a:prstGeom prst="rect">
            <a:avLst/>
          </a:prstGeom>
          <a:solidFill>
            <a:srgbClr val="C0453A"/>
          </a:solidFill>
          <a:ln w="12700">
            <a:solidFill>
              <a:srgbClr val="C0453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8" name="Text 31"/>
          <p:cNvSpPr/>
          <p:nvPr/>
        </p:nvSpPr>
        <p:spPr>
          <a:xfrm>
            <a:off x="7086600" y="4133088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as Dialogue</a:t>
            </a:r>
            <a:endParaRPr lang="en-US" sz="950" dirty="0"/>
          </a:p>
        </p:txBody>
      </p:sp>
      <p:sp>
        <p:nvSpPr>
          <p:cNvPr id="39" name="Text 32"/>
          <p:cNvSpPr/>
          <p:nvPr/>
        </p:nvSpPr>
        <p:spPr>
          <a:xfrm>
            <a:off x="7086600" y="438912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Teams interrogate outcomes together — forming hypotheses</a:t>
            </a:r>
            <a:endParaRPr lang="en-US" sz="8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17A8A"/>
          </a:solidFill>
          <a:ln w="12700">
            <a:solidFill>
              <a:srgbClr val="017A8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8321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25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THIS MATTERS  ·  The Autonomy–Quality–Retention Link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3520440" y="868680"/>
            <a:ext cx="1920240" cy="868680"/>
          </a:xfrm>
          <a:prstGeom prst="ellipse">
            <a:avLst/>
          </a:prstGeom>
          <a:solidFill>
            <a:srgbClr val="017A8A"/>
          </a:solidFill>
          <a:ln w="12700">
            <a:solidFill>
              <a:srgbClr val="017A8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3520440" y="868680"/>
            <a:ext cx="19202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Teacher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Autonomy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6126480" y="2103120"/>
            <a:ext cx="1920240" cy="868680"/>
          </a:xfrm>
          <a:prstGeom prst="ellipse">
            <a:avLst/>
          </a:prstGeom>
          <a:solidFill>
            <a:srgbClr val="5B8C75"/>
          </a:solidFill>
          <a:ln w="12700">
            <a:solidFill>
              <a:srgbClr val="5B8C75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6126480" y="2103120"/>
            <a:ext cx="19202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Job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Satisfaction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5212080" y="3822192"/>
            <a:ext cx="1920240" cy="868680"/>
          </a:xfrm>
          <a:prstGeom prst="ellipse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9" name="Text 7"/>
          <p:cNvSpPr/>
          <p:nvPr/>
        </p:nvSpPr>
        <p:spPr>
          <a:xfrm>
            <a:off x="5212080" y="3822192"/>
            <a:ext cx="19202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Retention &amp;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Stability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1463040" y="3822192"/>
            <a:ext cx="1920240" cy="868680"/>
          </a:xfrm>
          <a:prstGeom prst="ellipse">
            <a:avLst/>
          </a:prstGeom>
          <a:solidFill>
            <a:srgbClr val="E89B1A"/>
          </a:solidFill>
          <a:ln w="12700">
            <a:solidFill>
              <a:srgbClr val="E89B1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1463040" y="3822192"/>
            <a:ext cx="19202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Better Student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Outcomes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85800" y="2103120"/>
            <a:ext cx="1920240" cy="868680"/>
          </a:xfrm>
          <a:prstGeom prst="ellipse">
            <a:avLst/>
          </a:prstGeom>
          <a:solidFill>
            <a:srgbClr val="C0453A"/>
          </a:solidFill>
          <a:ln w="12700">
            <a:solidFill>
              <a:srgbClr val="C0453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3" name="Text 11"/>
          <p:cNvSpPr/>
          <p:nvPr/>
        </p:nvSpPr>
        <p:spPr>
          <a:xfrm>
            <a:off x="685800" y="2103120"/>
            <a:ext cx="19202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Improved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Teaching Quality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154680" y="2011680"/>
            <a:ext cx="2834640" cy="1572768"/>
          </a:xfrm>
          <a:prstGeom prst="ellipse">
            <a:avLst/>
          </a:prstGeom>
          <a:solidFill>
            <a:srgbClr val="F4F6F8"/>
          </a:solidFill>
          <a:ln w="12700">
            <a:solidFill>
              <a:srgbClr val="CBD5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5" name="Text 13"/>
          <p:cNvSpPr/>
          <p:nvPr/>
        </p:nvSpPr>
        <p:spPr>
          <a:xfrm>
            <a:off x="3154680" y="2011680"/>
            <a:ext cx="2834640" cy="1572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Evidence-Informed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Professionalism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956538" y="1587696"/>
            <a:ext cx="1097280" cy="0"/>
          </a:xfrm>
          <a:prstGeom prst="line">
            <a:avLst/>
          </a:prstGeom>
          <a:noFill/>
          <a:ln w="19050">
            <a:solidFill>
              <a:srgbClr val="607890"/>
            </a:solidFill>
            <a:prstDash val="dash"/>
          </a:ln>
        </p:spPr>
        <p:txBody>
          <a:bodyPr/>
          <a:lstStyle/>
          <a:p>
            <a:endParaRPr lang="en-GB"/>
          </a:p>
        </p:txBody>
      </p:sp>
      <p:sp>
        <p:nvSpPr>
          <p:cNvPr id="17" name="Shape 15"/>
          <p:cNvSpPr/>
          <p:nvPr/>
        </p:nvSpPr>
        <p:spPr>
          <a:xfrm>
            <a:off x="6446520" y="2788920"/>
            <a:ext cx="1005840" cy="0"/>
          </a:xfrm>
          <a:prstGeom prst="line">
            <a:avLst/>
          </a:prstGeom>
          <a:noFill/>
          <a:ln w="19050">
            <a:solidFill>
              <a:srgbClr val="607890"/>
            </a:solidFill>
            <a:prstDash val="dash"/>
          </a:ln>
        </p:spPr>
        <p:txBody>
          <a:bodyPr/>
          <a:lstStyle/>
          <a:p>
            <a:endParaRPr lang="en-GB"/>
          </a:p>
        </p:txBody>
      </p:sp>
      <p:sp>
        <p:nvSpPr>
          <p:cNvPr id="18" name="Shape 16"/>
          <p:cNvSpPr/>
          <p:nvPr/>
        </p:nvSpPr>
        <p:spPr>
          <a:xfrm>
            <a:off x="5743526" y="4572000"/>
            <a:ext cx="914400" cy="0"/>
          </a:xfrm>
          <a:prstGeom prst="line">
            <a:avLst/>
          </a:prstGeom>
          <a:noFill/>
          <a:ln w="19050">
            <a:solidFill>
              <a:srgbClr val="607890"/>
            </a:solidFill>
            <a:prstDash val="dash"/>
          </a:ln>
        </p:spPr>
        <p:txBody>
          <a:bodyPr/>
          <a:lstStyle/>
          <a:p>
            <a:endParaRPr lang="en-GB"/>
          </a:p>
        </p:txBody>
      </p:sp>
      <p:sp>
        <p:nvSpPr>
          <p:cNvPr id="19" name="Shape 17"/>
          <p:cNvSpPr/>
          <p:nvPr/>
        </p:nvSpPr>
        <p:spPr>
          <a:xfrm>
            <a:off x="1920240" y="4572000"/>
            <a:ext cx="914400" cy="0"/>
          </a:xfrm>
          <a:prstGeom prst="line">
            <a:avLst/>
          </a:prstGeom>
          <a:noFill/>
          <a:ln w="19050">
            <a:solidFill>
              <a:srgbClr val="607890"/>
            </a:solidFill>
            <a:prstDash val="dash"/>
          </a:ln>
        </p:spPr>
        <p:txBody>
          <a:bodyPr/>
          <a:lstStyle/>
          <a:p>
            <a:endParaRPr lang="en-GB"/>
          </a:p>
        </p:txBody>
      </p:sp>
      <p:sp>
        <p:nvSpPr>
          <p:cNvPr id="20" name="Shape 18"/>
          <p:cNvSpPr/>
          <p:nvPr/>
        </p:nvSpPr>
        <p:spPr>
          <a:xfrm>
            <a:off x="1132840" y="2829170"/>
            <a:ext cx="1005840" cy="0"/>
          </a:xfrm>
          <a:prstGeom prst="line">
            <a:avLst/>
          </a:prstGeom>
          <a:noFill/>
          <a:ln w="19050">
            <a:solidFill>
              <a:srgbClr val="607890"/>
            </a:solidFill>
            <a:prstDash val="dash"/>
          </a:ln>
        </p:spPr>
        <p:txBody>
          <a:bodyPr/>
          <a:lstStyle/>
          <a:p>
            <a:endParaRPr lang="en-GB"/>
          </a:p>
        </p:txBody>
      </p:sp>
      <p:sp>
        <p:nvSpPr>
          <p:cNvPr id="21" name="Shape 19"/>
          <p:cNvSpPr/>
          <p:nvPr/>
        </p:nvSpPr>
        <p:spPr>
          <a:xfrm>
            <a:off x="0" y="4718304"/>
            <a:ext cx="9144000" cy="425196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2" name="Text 20"/>
          <p:cNvSpPr/>
          <p:nvPr/>
        </p:nvSpPr>
        <p:spPr>
          <a:xfrm>
            <a:off x="365760" y="4718304"/>
            <a:ext cx="8412480" cy="4251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Schools building genuine professional agency see benefits in both classroom quality AND workforce stability — the two are deeply connected.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8321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25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OPENING THE BLACK BOX  ·  The Chain We Rarely Examine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411480" y="841248"/>
            <a:ext cx="1920240" cy="1828800"/>
          </a:xfrm>
          <a:prstGeom prst="rect">
            <a:avLst/>
          </a:prstGeom>
          <a:solidFill>
            <a:srgbClr val="017A8A"/>
          </a:solidFill>
          <a:ln w="12700">
            <a:solidFill>
              <a:srgbClr val="017A8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1288" y="960120"/>
            <a:ext cx="438912" cy="43891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84632" y="1444752"/>
            <a:ext cx="178308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TPD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Intervention</a:t>
            </a:r>
            <a:endParaRPr lang="en-US" sz="1150" dirty="0"/>
          </a:p>
        </p:txBody>
      </p:sp>
      <p:sp>
        <p:nvSpPr>
          <p:cNvPr id="7" name="Text 4"/>
          <p:cNvSpPr/>
          <p:nvPr/>
        </p:nvSpPr>
        <p:spPr>
          <a:xfrm>
            <a:off x="484632" y="2212848"/>
            <a:ext cx="1783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programme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2286000" y="1417320"/>
            <a:ext cx="34747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E89B1A"/>
                </a:solidFill>
              </a:rPr>
              <a:t>→</a:t>
            </a:r>
            <a:endParaRPr lang="en-US" sz="2200" dirty="0"/>
          </a:p>
        </p:txBody>
      </p:sp>
      <p:sp>
        <p:nvSpPr>
          <p:cNvPr id="9" name="Shape 6"/>
          <p:cNvSpPr/>
          <p:nvPr/>
        </p:nvSpPr>
        <p:spPr>
          <a:xfrm>
            <a:off x="2560320" y="841248"/>
            <a:ext cx="1920240" cy="1828800"/>
          </a:xfrm>
          <a:prstGeom prst="rect">
            <a:avLst/>
          </a:prstGeom>
          <a:solidFill>
            <a:srgbClr val="5B8C75"/>
          </a:solidFill>
          <a:ln w="12700">
            <a:solidFill>
              <a:srgbClr val="5B8C75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128" y="960120"/>
            <a:ext cx="438912" cy="438912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2633472" y="1444752"/>
            <a:ext cx="178308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Teacher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</a:t>
            </a:r>
            <a:endParaRPr lang="en-US" sz="1150" dirty="0"/>
          </a:p>
        </p:txBody>
      </p:sp>
      <p:sp>
        <p:nvSpPr>
          <p:cNvPr id="12" name="Text 8"/>
          <p:cNvSpPr/>
          <p:nvPr/>
        </p:nvSpPr>
        <p:spPr>
          <a:xfrm>
            <a:off x="2633472" y="2212848"/>
            <a:ext cx="1783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 they learn?</a:t>
            </a:r>
            <a:endParaRPr lang="en-US" sz="900" dirty="0"/>
          </a:p>
        </p:txBody>
      </p:sp>
      <p:sp>
        <p:nvSpPr>
          <p:cNvPr id="13" name="Text 9"/>
          <p:cNvSpPr/>
          <p:nvPr/>
        </p:nvSpPr>
        <p:spPr>
          <a:xfrm>
            <a:off x="4434840" y="1417320"/>
            <a:ext cx="34747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E89B1A"/>
                </a:solidFill>
              </a:rPr>
              <a:t>→</a:t>
            </a:r>
            <a:endParaRPr lang="en-US" sz="2200" dirty="0"/>
          </a:p>
        </p:txBody>
      </p:sp>
      <p:sp>
        <p:nvSpPr>
          <p:cNvPr id="14" name="Shape 10"/>
          <p:cNvSpPr/>
          <p:nvPr/>
        </p:nvSpPr>
        <p:spPr>
          <a:xfrm>
            <a:off x="4709160" y="841248"/>
            <a:ext cx="1920240" cy="1828800"/>
          </a:xfrm>
          <a:prstGeom prst="rect">
            <a:avLst/>
          </a:prstGeom>
          <a:solidFill>
            <a:srgbClr val="E89B1A"/>
          </a:solidFill>
          <a:ln w="12700">
            <a:solidFill>
              <a:srgbClr val="E89B1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58968" y="960120"/>
            <a:ext cx="438912" cy="438912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4782312" y="1444752"/>
            <a:ext cx="178308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Classroom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</a:t>
            </a:r>
            <a:endParaRPr lang="en-US" sz="1150" dirty="0"/>
          </a:p>
        </p:txBody>
      </p:sp>
      <p:sp>
        <p:nvSpPr>
          <p:cNvPr id="17" name="Text 12"/>
          <p:cNvSpPr/>
          <p:nvPr/>
        </p:nvSpPr>
        <p:spPr>
          <a:xfrm>
            <a:off x="4782312" y="2212848"/>
            <a:ext cx="1783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 they change?</a:t>
            </a:r>
            <a:endParaRPr lang="en-US" sz="900" dirty="0"/>
          </a:p>
        </p:txBody>
      </p:sp>
      <p:sp>
        <p:nvSpPr>
          <p:cNvPr id="18" name="Text 13"/>
          <p:cNvSpPr/>
          <p:nvPr/>
        </p:nvSpPr>
        <p:spPr>
          <a:xfrm>
            <a:off x="6583680" y="1417320"/>
            <a:ext cx="34747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E89B1A"/>
                </a:solidFill>
              </a:rPr>
              <a:t>→</a:t>
            </a:r>
            <a:endParaRPr lang="en-US" sz="2200" dirty="0"/>
          </a:p>
        </p:txBody>
      </p:sp>
      <p:sp>
        <p:nvSpPr>
          <p:cNvPr id="19" name="Shape 14"/>
          <p:cNvSpPr/>
          <p:nvPr/>
        </p:nvSpPr>
        <p:spPr>
          <a:xfrm>
            <a:off x="6858000" y="841248"/>
            <a:ext cx="1920240" cy="18288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07808" y="960120"/>
            <a:ext cx="438912" cy="438912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6931152" y="1444752"/>
            <a:ext cx="178308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Student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Achievement</a:t>
            </a:r>
            <a:endParaRPr lang="en-US" sz="1150" dirty="0"/>
          </a:p>
        </p:txBody>
      </p:sp>
      <p:sp>
        <p:nvSpPr>
          <p:cNvPr id="22" name="Text 16"/>
          <p:cNvSpPr/>
          <p:nvPr/>
        </p:nvSpPr>
        <p:spPr>
          <a:xfrm>
            <a:off x="6931152" y="2212848"/>
            <a:ext cx="1783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 it work?</a:t>
            </a:r>
            <a:endParaRPr lang="en-US" sz="900" dirty="0"/>
          </a:p>
        </p:txBody>
      </p:sp>
      <p:sp>
        <p:nvSpPr>
          <p:cNvPr id="23" name="Shape 17"/>
          <p:cNvSpPr/>
          <p:nvPr/>
        </p:nvSpPr>
        <p:spPr>
          <a:xfrm>
            <a:off x="2459736" y="804672"/>
            <a:ext cx="4224528" cy="1938528"/>
          </a:xfrm>
          <a:prstGeom prst="rect">
            <a:avLst/>
          </a:prstGeom>
          <a:solidFill>
            <a:srgbClr val="000000">
              <a:alpha val="28000"/>
            </a:srgbClr>
          </a:solidFill>
          <a:ln w="12700">
            <a:solidFill>
              <a:srgbClr val="000000">
                <a:alpha val="28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4" name="Text 18"/>
          <p:cNvSpPr/>
          <p:nvPr/>
        </p:nvSpPr>
        <p:spPr>
          <a:xfrm>
            <a:off x="2459736" y="804672"/>
            <a:ext cx="4224528" cy="19385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kern="0" spc="4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BLACK</a:t>
            </a:r>
            <a:endParaRPr lang="en-US" sz="2800" dirty="0"/>
          </a:p>
          <a:p>
            <a:pPr marL="0" indent="0" algn="ctr">
              <a:buNone/>
            </a:pPr>
            <a:r>
              <a:rPr lang="en-US" sz="2800" b="1" kern="0" spc="4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BOX</a:t>
            </a:r>
            <a:endParaRPr lang="en-US" sz="2800" dirty="0"/>
          </a:p>
        </p:txBody>
      </p:sp>
      <p:sp>
        <p:nvSpPr>
          <p:cNvPr id="25" name="Text 19"/>
          <p:cNvSpPr/>
          <p:nvPr/>
        </p:nvSpPr>
        <p:spPr>
          <a:xfrm>
            <a:off x="2459736" y="2340864"/>
            <a:ext cx="422452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07890"/>
                </a:solidFill>
              </a:rPr>
              <a:t>Studied in only 12 of 128 programmes</a:t>
            </a:r>
            <a:endParaRPr lang="en-US" sz="900" dirty="0"/>
          </a:p>
        </p:txBody>
      </p:sp>
      <p:sp>
        <p:nvSpPr>
          <p:cNvPr id="26" name="Shape 20"/>
          <p:cNvSpPr/>
          <p:nvPr/>
        </p:nvSpPr>
        <p:spPr>
          <a:xfrm>
            <a:off x="411480" y="2907792"/>
            <a:ext cx="8321040" cy="34747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7" name="Text 21"/>
          <p:cNvSpPr/>
          <p:nvPr/>
        </p:nvSpPr>
        <p:spPr>
          <a:xfrm>
            <a:off x="548640" y="2907792"/>
            <a:ext cx="8046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</a:rPr>
              <a:t>Practical implications for how we track impact:</a:t>
            </a:r>
            <a:endParaRPr lang="en-US" sz="1050" dirty="0"/>
          </a:p>
        </p:txBody>
      </p:sp>
      <p:sp>
        <p:nvSpPr>
          <p:cNvPr id="28" name="Shape 22"/>
          <p:cNvSpPr/>
          <p:nvPr/>
        </p:nvSpPr>
        <p:spPr>
          <a:xfrm>
            <a:off x="411480" y="3337560"/>
            <a:ext cx="2633472" cy="14173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9" name="Shape 23"/>
          <p:cNvSpPr/>
          <p:nvPr/>
        </p:nvSpPr>
        <p:spPr>
          <a:xfrm>
            <a:off x="411480" y="3337560"/>
            <a:ext cx="128016" cy="1417320"/>
          </a:xfrm>
          <a:prstGeom prst="rect">
            <a:avLst/>
          </a:prstGeom>
          <a:solidFill>
            <a:srgbClr val="017A8A"/>
          </a:solidFill>
          <a:ln w="12700">
            <a:solidFill>
              <a:srgbClr val="017A8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0" name="Text 24"/>
          <p:cNvSpPr/>
          <p:nvPr/>
        </p:nvSpPr>
        <p:spPr>
          <a:xfrm>
            <a:off x="621792" y="3401568"/>
            <a:ext cx="2377440" cy="1261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3D5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structured reflection to capture what teachers are noticing — not just 'did you try it?'</a:t>
            </a:r>
            <a:endParaRPr lang="en-US" sz="950" dirty="0"/>
          </a:p>
        </p:txBody>
      </p:sp>
      <p:sp>
        <p:nvSpPr>
          <p:cNvPr id="31" name="Shape 25"/>
          <p:cNvSpPr/>
          <p:nvPr/>
        </p:nvSpPr>
        <p:spPr>
          <a:xfrm>
            <a:off x="3209544" y="3337560"/>
            <a:ext cx="2633472" cy="14173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32" name="Shape 26"/>
          <p:cNvSpPr/>
          <p:nvPr/>
        </p:nvSpPr>
        <p:spPr>
          <a:xfrm>
            <a:off x="3209544" y="3337560"/>
            <a:ext cx="128016" cy="1417320"/>
          </a:xfrm>
          <a:prstGeom prst="rect">
            <a:avLst/>
          </a:prstGeom>
          <a:solidFill>
            <a:srgbClr val="017A8A"/>
          </a:solidFill>
          <a:ln w="12700">
            <a:solidFill>
              <a:srgbClr val="017A8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3" name="Text 27"/>
          <p:cNvSpPr/>
          <p:nvPr/>
        </p:nvSpPr>
        <p:spPr>
          <a:xfrm>
            <a:off x="3419856" y="3401568"/>
            <a:ext cx="2377440" cy="1261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3D5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changes in teacher behaviour as an intermediate outcome, not just test scores</a:t>
            </a:r>
            <a:endParaRPr lang="en-US" sz="950" dirty="0"/>
          </a:p>
        </p:txBody>
      </p:sp>
      <p:sp>
        <p:nvSpPr>
          <p:cNvPr id="34" name="Shape 28"/>
          <p:cNvSpPr/>
          <p:nvPr/>
        </p:nvSpPr>
        <p:spPr>
          <a:xfrm>
            <a:off x="6007608" y="3337560"/>
            <a:ext cx="2633472" cy="14173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35" name="Shape 29"/>
          <p:cNvSpPr/>
          <p:nvPr/>
        </p:nvSpPr>
        <p:spPr>
          <a:xfrm>
            <a:off x="6007608" y="3337560"/>
            <a:ext cx="128016" cy="1417320"/>
          </a:xfrm>
          <a:prstGeom prst="rect">
            <a:avLst/>
          </a:prstGeom>
          <a:solidFill>
            <a:srgbClr val="017A8A"/>
          </a:solidFill>
          <a:ln w="12700">
            <a:solidFill>
              <a:srgbClr val="017A8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6" name="Text 30"/>
          <p:cNvSpPr/>
          <p:nvPr/>
        </p:nvSpPr>
        <p:spPr>
          <a:xfrm>
            <a:off x="6217920" y="3401568"/>
            <a:ext cx="2377440" cy="1261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3D5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explicit checkpoints to check understanding before asking for implementation</a:t>
            </a:r>
            <a:endParaRPr lang="en-US" sz="9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17A8A"/>
          </a:solidFill>
          <a:ln w="12700">
            <a:solidFill>
              <a:srgbClr val="017A8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8321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25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EVALUATION  ·  Moving Beyond the 'Happy Sheet'  ·  Guskey (2000)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411480" y="841248"/>
            <a:ext cx="1463040" cy="621792"/>
          </a:xfrm>
          <a:prstGeom prst="rect">
            <a:avLst/>
          </a:prstGeom>
          <a:solidFill>
            <a:srgbClr val="C0453A"/>
          </a:solidFill>
          <a:ln w="12700">
            <a:solidFill>
              <a:srgbClr val="C0453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502920" y="841248"/>
            <a:ext cx="13258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L1  Reaction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965960" y="932688"/>
            <a:ext cx="6766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D5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'Did you enjoy the session?'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411480" y="1591056"/>
            <a:ext cx="2331720" cy="621792"/>
          </a:xfrm>
          <a:prstGeom prst="rect">
            <a:avLst/>
          </a:prstGeom>
          <a:solidFill>
            <a:srgbClr val="E89B1A"/>
          </a:solidFill>
          <a:ln w="12700">
            <a:solidFill>
              <a:srgbClr val="E89B1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502920" y="1591056"/>
            <a:ext cx="21945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L2  Learning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834640" y="1682496"/>
            <a:ext cx="58978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D5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 teachers learn the intended knowledge?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11480" y="2340864"/>
            <a:ext cx="3200400" cy="621792"/>
          </a:xfrm>
          <a:prstGeom prst="rect">
            <a:avLst/>
          </a:prstGeom>
          <a:solidFill>
            <a:srgbClr val="607890"/>
          </a:solidFill>
          <a:ln w="12700">
            <a:solidFill>
              <a:srgbClr val="6078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502920" y="2340864"/>
            <a:ext cx="306324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L3  Organisation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703320" y="2432304"/>
            <a:ext cx="5029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D5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conditions in place to support change?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11480" y="3090672"/>
            <a:ext cx="4069080" cy="621792"/>
          </a:xfrm>
          <a:prstGeom prst="rect">
            <a:avLst/>
          </a:prstGeom>
          <a:solidFill>
            <a:srgbClr val="017A8A"/>
          </a:solidFill>
          <a:ln w="12700">
            <a:solidFill>
              <a:srgbClr val="017A8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4" name="Text 12"/>
          <p:cNvSpPr/>
          <p:nvPr/>
        </p:nvSpPr>
        <p:spPr>
          <a:xfrm>
            <a:off x="502920" y="3090672"/>
            <a:ext cx="39319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L4  Behaviour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572000" y="3182112"/>
            <a:ext cx="41605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D5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teachers changed their classroom practice?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11480" y="3840480"/>
            <a:ext cx="4937760" cy="62179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7" name="Text 15"/>
          <p:cNvSpPr/>
          <p:nvPr/>
        </p:nvSpPr>
        <p:spPr>
          <a:xfrm>
            <a:off x="502920" y="3840480"/>
            <a:ext cx="48006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L5  Student Results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440680" y="3931920"/>
            <a:ext cx="32918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D5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measurable impact on pupil outcomes?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800600" y="886968"/>
            <a:ext cx="2103120" cy="237744"/>
          </a:xfrm>
          <a:prstGeom prst="rect">
            <a:avLst/>
          </a:prstGeom>
          <a:solidFill>
            <a:srgbClr val="C0453A"/>
          </a:solidFill>
          <a:ln w="12700">
            <a:solidFill>
              <a:srgbClr val="C0453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0" name="Text 18"/>
          <p:cNvSpPr/>
          <p:nvPr/>
        </p:nvSpPr>
        <p:spPr>
          <a:xfrm>
            <a:off x="4800600" y="886968"/>
            <a:ext cx="21031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←  Most organisations stop here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0" y="4718304"/>
            <a:ext cx="9144000" cy="425196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2" name="Text 20"/>
          <p:cNvSpPr/>
          <p:nvPr/>
        </p:nvSpPr>
        <p:spPr>
          <a:xfrm>
            <a:off x="365760" y="4718304"/>
            <a:ext cx="8412480" cy="4251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Shift from compliance-based evaluation to an evaluative INQUIRY stance — triangulate observations, pupil work &amp; teacher voice.  (Guskey, 2000)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4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17A8A"/>
          </a:solidFill>
          <a:ln w="12700">
            <a:solidFill>
              <a:srgbClr val="017A8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8321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25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YOUR CHECKLIST  ·  Six Questions Before You Launch Any Programme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411480" y="841248"/>
            <a:ext cx="4187952" cy="12344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950976"/>
            <a:ext cx="365760" cy="3657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05840" y="896112"/>
            <a:ext cx="347472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Standards</a:t>
            </a:r>
            <a:endParaRPr lang="en-US" sz="1100" dirty="0"/>
          </a:p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Question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548640" y="1389888"/>
            <a:ext cx="3913632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we describe what excellent practice looks like in this area, in OUR classrooms?</a:t>
            </a:r>
            <a:endParaRPr lang="en-US" sz="950" dirty="0"/>
          </a:p>
        </p:txBody>
      </p:sp>
      <p:sp>
        <p:nvSpPr>
          <p:cNvPr id="8" name="Shape 5"/>
          <p:cNvSpPr/>
          <p:nvPr/>
        </p:nvSpPr>
        <p:spPr>
          <a:xfrm>
            <a:off x="4818888" y="841248"/>
            <a:ext cx="4187952" cy="1234440"/>
          </a:xfrm>
          <a:prstGeom prst="rect">
            <a:avLst/>
          </a:prstGeom>
          <a:solidFill>
            <a:srgbClr val="017A8A"/>
          </a:solidFill>
          <a:ln w="12700">
            <a:solidFill>
              <a:srgbClr val="017A8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6048" y="950976"/>
            <a:ext cx="365760" cy="36576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413248" y="896112"/>
            <a:ext cx="347472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Self-Regulation</a:t>
            </a:r>
            <a:endParaRPr lang="en-US" sz="1100" dirty="0"/>
          </a:p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Question</a:t>
            </a:r>
            <a:endParaRPr lang="en-US" sz="1100" dirty="0"/>
          </a:p>
        </p:txBody>
      </p:sp>
      <p:sp>
        <p:nvSpPr>
          <p:cNvPr id="11" name="Text 7"/>
          <p:cNvSpPr/>
          <p:nvPr/>
        </p:nvSpPr>
        <p:spPr>
          <a:xfrm>
            <a:off x="4956048" y="1389888"/>
            <a:ext cx="3913632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teachers actively monitoring their own practice against a standard?</a:t>
            </a:r>
            <a:endParaRPr lang="en-US" sz="950" dirty="0"/>
          </a:p>
        </p:txBody>
      </p:sp>
      <p:sp>
        <p:nvSpPr>
          <p:cNvPr id="12" name="Shape 8"/>
          <p:cNvSpPr/>
          <p:nvPr/>
        </p:nvSpPr>
        <p:spPr>
          <a:xfrm>
            <a:off x="411480" y="2212848"/>
            <a:ext cx="4187952" cy="1234440"/>
          </a:xfrm>
          <a:prstGeom prst="rect">
            <a:avLst/>
          </a:prstGeom>
          <a:solidFill>
            <a:srgbClr val="5B8C75"/>
          </a:solidFill>
          <a:ln w="12700">
            <a:solidFill>
              <a:srgbClr val="5B8C75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" y="2322576"/>
            <a:ext cx="365760" cy="36576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005840" y="2267712"/>
            <a:ext cx="347472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Coaching</a:t>
            </a:r>
            <a:endParaRPr lang="en-US" sz="1100" dirty="0"/>
          </a:p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Question</a:t>
            </a:r>
            <a:endParaRPr lang="en-US" sz="1100" dirty="0"/>
          </a:p>
        </p:txBody>
      </p:sp>
      <p:sp>
        <p:nvSpPr>
          <p:cNvPr id="15" name="Text 10"/>
          <p:cNvSpPr/>
          <p:nvPr/>
        </p:nvSpPr>
        <p:spPr>
          <a:xfrm>
            <a:off x="548640" y="2761488"/>
            <a:ext cx="3913632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teachers getting specific, in-context feedback — not just evaluation?</a:t>
            </a:r>
            <a:endParaRPr lang="en-US" sz="950" dirty="0"/>
          </a:p>
        </p:txBody>
      </p:sp>
      <p:sp>
        <p:nvSpPr>
          <p:cNvPr id="16" name="Shape 11"/>
          <p:cNvSpPr/>
          <p:nvPr/>
        </p:nvSpPr>
        <p:spPr>
          <a:xfrm>
            <a:off x="4818888" y="2212848"/>
            <a:ext cx="4187952" cy="1234440"/>
          </a:xfrm>
          <a:prstGeom prst="rect">
            <a:avLst/>
          </a:prstGeom>
          <a:solidFill>
            <a:srgbClr val="E89B1A"/>
          </a:solidFill>
          <a:ln w="12700">
            <a:solidFill>
              <a:srgbClr val="E89B1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56048" y="2322576"/>
            <a:ext cx="365760" cy="36576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5413248" y="2267712"/>
            <a:ext cx="347472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Cooperation</a:t>
            </a:r>
            <a:endParaRPr lang="en-US" sz="1100" dirty="0"/>
          </a:p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Question</a:t>
            </a:r>
            <a:endParaRPr lang="en-US" sz="1100" dirty="0"/>
          </a:p>
        </p:txBody>
      </p:sp>
      <p:sp>
        <p:nvSpPr>
          <p:cNvPr id="19" name="Text 13"/>
          <p:cNvSpPr/>
          <p:nvPr/>
        </p:nvSpPr>
        <p:spPr>
          <a:xfrm>
            <a:off x="4956048" y="2761488"/>
            <a:ext cx="3913632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professional learning communities structural, not optional?</a:t>
            </a:r>
            <a:endParaRPr lang="en-US" sz="950" dirty="0"/>
          </a:p>
        </p:txBody>
      </p:sp>
      <p:sp>
        <p:nvSpPr>
          <p:cNvPr id="20" name="Shape 14"/>
          <p:cNvSpPr/>
          <p:nvPr/>
        </p:nvSpPr>
        <p:spPr>
          <a:xfrm>
            <a:off x="411480" y="3584448"/>
            <a:ext cx="4187952" cy="1234440"/>
          </a:xfrm>
          <a:prstGeom prst="rect">
            <a:avLst/>
          </a:prstGeom>
          <a:solidFill>
            <a:srgbClr val="C0453A"/>
          </a:solidFill>
          <a:ln w="12700">
            <a:solidFill>
              <a:srgbClr val="C0453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8640" y="3694176"/>
            <a:ext cx="365760" cy="365760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1005840" y="3639312"/>
            <a:ext cx="347472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Hours</a:t>
            </a:r>
            <a:endParaRPr lang="en-US" sz="1100" dirty="0"/>
          </a:p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Question</a:t>
            </a:r>
            <a:endParaRPr lang="en-US" sz="1100" dirty="0"/>
          </a:p>
        </p:txBody>
      </p:sp>
      <p:sp>
        <p:nvSpPr>
          <p:cNvPr id="23" name="Text 16"/>
          <p:cNvSpPr/>
          <p:nvPr/>
        </p:nvSpPr>
        <p:spPr>
          <a:xfrm>
            <a:off x="548640" y="4133088"/>
            <a:ext cx="3913632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we justifying the programme by its duration, or by the quality of its design?</a:t>
            </a:r>
            <a:endParaRPr lang="en-US" sz="950" dirty="0"/>
          </a:p>
        </p:txBody>
      </p:sp>
      <p:sp>
        <p:nvSpPr>
          <p:cNvPr id="24" name="Shape 17"/>
          <p:cNvSpPr/>
          <p:nvPr/>
        </p:nvSpPr>
        <p:spPr>
          <a:xfrm>
            <a:off x="4818888" y="3584448"/>
            <a:ext cx="4187952" cy="1234440"/>
          </a:xfrm>
          <a:prstGeom prst="rect">
            <a:avLst/>
          </a:prstGeom>
          <a:solidFill>
            <a:srgbClr val="5B4F8A"/>
          </a:solidFill>
          <a:ln w="12700">
            <a:solidFill>
              <a:srgbClr val="5B4F8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25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56048" y="3694176"/>
            <a:ext cx="365760" cy="365760"/>
          </a:xfrm>
          <a:prstGeom prst="rect">
            <a:avLst/>
          </a:prstGeom>
        </p:spPr>
      </p:pic>
      <p:sp>
        <p:nvSpPr>
          <p:cNvPr id="26" name="Text 18"/>
          <p:cNvSpPr/>
          <p:nvPr/>
        </p:nvSpPr>
        <p:spPr>
          <a:xfrm>
            <a:off x="5413248" y="3639312"/>
            <a:ext cx="347472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Black Box</a:t>
            </a:r>
            <a:endParaRPr lang="en-US" sz="1100" dirty="0"/>
          </a:p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Question</a:t>
            </a:r>
            <a:endParaRPr lang="en-US" sz="1100" dirty="0"/>
          </a:p>
        </p:txBody>
      </p:sp>
      <p:sp>
        <p:nvSpPr>
          <p:cNvPr id="27" name="Text 19"/>
          <p:cNvSpPr/>
          <p:nvPr/>
        </p:nvSpPr>
        <p:spPr>
          <a:xfrm>
            <a:off x="4956048" y="4133088"/>
            <a:ext cx="3913632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we know what teachers actually learned and changed — not just what scores looked like afterwards?</a:t>
            </a:r>
            <a:endParaRPr lang="en-US" sz="9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097280" y="-914400"/>
            <a:ext cx="4114800" cy="4114800"/>
          </a:xfrm>
          <a:prstGeom prst="ellipse">
            <a:avLst/>
          </a:prstGeom>
          <a:solidFill>
            <a:srgbClr val="017A8A">
              <a:alpha val="18000"/>
            </a:srgbClr>
          </a:solidFill>
          <a:ln w="12700">
            <a:solidFill>
              <a:srgbClr val="017A8A">
                <a:alpha val="18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6766560" y="2743200"/>
            <a:ext cx="3657600" cy="3657600"/>
          </a:xfrm>
          <a:prstGeom prst="ellipse">
            <a:avLst/>
          </a:prstGeom>
          <a:solidFill>
            <a:srgbClr val="E89B1A">
              <a:alpha val="12000"/>
            </a:srgbClr>
          </a:solidFill>
          <a:ln w="12700">
            <a:solidFill>
              <a:srgbClr val="E89B1A">
                <a:alpha val="12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Shape 2"/>
          <p:cNvSpPr/>
          <p:nvPr/>
        </p:nvSpPr>
        <p:spPr>
          <a:xfrm>
            <a:off x="7498080" y="182880"/>
            <a:ext cx="1828800" cy="1828800"/>
          </a:xfrm>
          <a:prstGeom prst="ellipse">
            <a:avLst/>
          </a:prstGeom>
          <a:solidFill>
            <a:srgbClr val="5B8C75">
              <a:alpha val="12000"/>
            </a:srgbClr>
          </a:solidFill>
          <a:ln w="12700">
            <a:solidFill>
              <a:srgbClr val="5B8C75">
                <a:alpha val="12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Shape 3"/>
          <p:cNvSpPr/>
          <p:nvPr/>
        </p:nvSpPr>
        <p:spPr>
          <a:xfrm>
            <a:off x="457200" y="566928"/>
            <a:ext cx="8229600" cy="274320"/>
          </a:xfrm>
          <a:prstGeom prst="rect">
            <a:avLst/>
          </a:prstGeom>
          <a:solidFill>
            <a:srgbClr val="017A8A">
              <a:alpha val="78000"/>
            </a:srgbClr>
          </a:solidFill>
          <a:ln w="12700">
            <a:solidFill>
              <a:srgbClr val="017A8A">
                <a:alpha val="78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457200" y="5669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500" dirty="0">
                <a:solidFill>
                  <a:srgbClr val="FFFFFF"/>
                </a:solidFill>
              </a:rPr>
              <a:t>CONCLUSION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987552"/>
            <a:ext cx="82296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From Compliance</a:t>
            </a:r>
            <a:endParaRPr lang="en-US" sz="4600" dirty="0"/>
          </a:p>
          <a:p>
            <a:pPr marL="0" indent="0" algn="ctr">
              <a:buNone/>
            </a:pPr>
            <a:r>
              <a:rPr lang="en-US" sz="4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 Culture</a:t>
            </a:r>
            <a:endParaRPr lang="en-US" sz="4600" dirty="0"/>
          </a:p>
        </p:txBody>
      </p:sp>
      <p:sp>
        <p:nvSpPr>
          <p:cNvPr id="8" name="Text 6"/>
          <p:cNvSpPr/>
          <p:nvPr/>
        </p:nvSpPr>
        <p:spPr>
          <a:xfrm>
            <a:off x="914400" y="2788920"/>
            <a:ext cx="7315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E89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professional development paradox is not an unsolvable mystery. It is a design challenge.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7200" y="3547872"/>
            <a:ext cx="4114800" cy="566928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28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3621024"/>
            <a:ext cx="301752" cy="301752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1005840" y="3566160"/>
            <a:ext cx="34290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for all 4 learning-theory principles — not just knowledge transmission</a:t>
            </a:r>
            <a:endParaRPr lang="en-US" sz="950" dirty="0"/>
          </a:p>
        </p:txBody>
      </p:sp>
      <p:sp>
        <p:nvSpPr>
          <p:cNvPr id="12" name="Shape 9"/>
          <p:cNvSpPr/>
          <p:nvPr/>
        </p:nvSpPr>
        <p:spPr>
          <a:xfrm>
            <a:off x="4800600" y="3547872"/>
            <a:ext cx="4114800" cy="566928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28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5192" y="3621024"/>
            <a:ext cx="301752" cy="301752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349240" y="3566160"/>
            <a:ext cx="34290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teacher agency into the structure of every programme</a:t>
            </a:r>
            <a:endParaRPr lang="en-US" sz="950" dirty="0"/>
          </a:p>
        </p:txBody>
      </p:sp>
      <p:sp>
        <p:nvSpPr>
          <p:cNvPr id="15" name="Shape 11"/>
          <p:cNvSpPr/>
          <p:nvPr/>
        </p:nvSpPr>
        <p:spPr>
          <a:xfrm>
            <a:off x="457200" y="4206240"/>
            <a:ext cx="4114800" cy="566928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28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792" y="4279392"/>
            <a:ext cx="301752" cy="301752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4224528"/>
            <a:ext cx="34290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 every teacher as a professional knowledge producer</a:t>
            </a:r>
            <a:endParaRPr lang="en-US" sz="950" dirty="0"/>
          </a:p>
        </p:txBody>
      </p:sp>
      <p:sp>
        <p:nvSpPr>
          <p:cNvPr id="18" name="Shape 13"/>
          <p:cNvSpPr/>
          <p:nvPr/>
        </p:nvSpPr>
        <p:spPr>
          <a:xfrm>
            <a:off x="4800600" y="4206240"/>
            <a:ext cx="4114800" cy="566928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28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5192" y="4279392"/>
            <a:ext cx="301752" cy="301752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5349240" y="4224528"/>
            <a:ext cx="34290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Evaluate practice change, not just session satisfaction</a:t>
            </a:r>
            <a:endParaRPr lang="en-US" sz="950" dirty="0"/>
          </a:p>
        </p:txBody>
      </p:sp>
      <p:sp>
        <p:nvSpPr>
          <p:cNvPr id="21" name="Shape 15"/>
          <p:cNvSpPr/>
          <p:nvPr/>
        </p:nvSpPr>
        <p:spPr>
          <a:xfrm>
            <a:off x="0" y="4718304"/>
            <a:ext cx="9144000" cy="425196"/>
          </a:xfrm>
          <a:prstGeom prst="rect">
            <a:avLst/>
          </a:prstGeom>
          <a:solidFill>
            <a:srgbClr val="E89B1A"/>
          </a:solidFill>
          <a:ln w="12700">
            <a:solidFill>
              <a:srgbClr val="E89B1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2" name="Text 16"/>
          <p:cNvSpPr/>
          <p:nvPr/>
        </p:nvSpPr>
        <p:spPr>
          <a:xfrm>
            <a:off x="457200" y="4718304"/>
            <a:ext cx="8229600" cy="4251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teacher, at every career stage, is entitled to meaningful professional growth.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17A8A"/>
          </a:solidFill>
          <a:ln w="12700">
            <a:solidFill>
              <a:srgbClr val="017A8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8321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25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TODAY'S SESSION  ·  3 questions, 15 minutes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411480" y="804672"/>
            <a:ext cx="8321040" cy="164592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548640" y="841248"/>
            <a:ext cx="8046720" cy="1536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i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do so many CPD programmes fail to change classroom practice —</a:t>
            </a:r>
            <a:endParaRPr lang="en-US" sz="1700" dirty="0"/>
          </a:p>
          <a:p>
            <a:pPr marL="0" indent="0" algn="ctr">
              <a:buNone/>
            </a:pPr>
            <a:r>
              <a:rPr lang="en-US" sz="1700" i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even when they're well-intentioned, well-resourced and evidence-informed?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411480" y="2633472"/>
            <a:ext cx="2606040" cy="1828800"/>
          </a:xfrm>
          <a:prstGeom prst="rect">
            <a:avLst/>
          </a:prstGeom>
          <a:solidFill>
            <a:srgbClr val="017A8A"/>
          </a:solidFill>
          <a:ln w="12700">
            <a:solidFill>
              <a:srgbClr val="017A8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" name="Shape 5"/>
          <p:cNvSpPr/>
          <p:nvPr/>
        </p:nvSpPr>
        <p:spPr>
          <a:xfrm>
            <a:off x="548640" y="2724912"/>
            <a:ext cx="384048" cy="384048"/>
          </a:xfrm>
          <a:prstGeom prst="ellipse">
            <a:avLst/>
          </a:prstGeom>
          <a:solidFill>
            <a:srgbClr val="FFFFFF">
              <a:alpha val="75000"/>
            </a:srgbClr>
          </a:solidFill>
          <a:ln w="12700">
            <a:solidFill>
              <a:srgbClr val="FFFFFF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548640" y="272491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1</a:t>
            </a:r>
            <a:endParaRPr lang="en-US" sz="1300" dirty="0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3272" y="2779776"/>
            <a:ext cx="402336" cy="402336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521208" y="3236976"/>
            <a:ext cx="2395728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does the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research say?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3227832" y="2633472"/>
            <a:ext cx="2606040" cy="1828800"/>
          </a:xfrm>
          <a:prstGeom prst="rect">
            <a:avLst/>
          </a:prstGeom>
          <a:solidFill>
            <a:srgbClr val="5B8C75"/>
          </a:solidFill>
          <a:ln w="12700">
            <a:solidFill>
              <a:srgbClr val="5B8C75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2" name="Shape 9"/>
          <p:cNvSpPr/>
          <p:nvPr/>
        </p:nvSpPr>
        <p:spPr>
          <a:xfrm>
            <a:off x="3364992" y="2724912"/>
            <a:ext cx="384048" cy="384048"/>
          </a:xfrm>
          <a:prstGeom prst="ellipse">
            <a:avLst/>
          </a:prstGeom>
          <a:solidFill>
            <a:srgbClr val="FFFFFF">
              <a:alpha val="75000"/>
            </a:srgbClr>
          </a:solidFill>
          <a:ln w="12700">
            <a:solidFill>
              <a:srgbClr val="FFFFFF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" name="Text 10"/>
          <p:cNvSpPr/>
          <p:nvPr/>
        </p:nvSpPr>
        <p:spPr>
          <a:xfrm>
            <a:off x="3364992" y="272491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2</a:t>
            </a:r>
            <a:endParaRPr lang="en-US" sz="1300" dirty="0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9624" y="2779776"/>
            <a:ext cx="402336" cy="402336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3337560" y="3236976"/>
            <a:ext cx="2395728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does this look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 in practice?</a:t>
            </a:r>
            <a:endParaRPr lang="en-US" sz="1200" dirty="0"/>
          </a:p>
        </p:txBody>
      </p:sp>
      <p:sp>
        <p:nvSpPr>
          <p:cNvPr id="16" name="Shape 12"/>
          <p:cNvSpPr/>
          <p:nvPr/>
        </p:nvSpPr>
        <p:spPr>
          <a:xfrm>
            <a:off x="6044184" y="2633472"/>
            <a:ext cx="2606040" cy="1828800"/>
          </a:xfrm>
          <a:prstGeom prst="rect">
            <a:avLst/>
          </a:prstGeom>
          <a:solidFill>
            <a:srgbClr val="E89B1A"/>
          </a:solidFill>
          <a:ln w="12700">
            <a:solidFill>
              <a:srgbClr val="E89B1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7" name="Shape 13"/>
          <p:cNvSpPr/>
          <p:nvPr/>
        </p:nvSpPr>
        <p:spPr>
          <a:xfrm>
            <a:off x="6181344" y="2724912"/>
            <a:ext cx="384048" cy="384048"/>
          </a:xfrm>
          <a:prstGeom prst="ellipse">
            <a:avLst/>
          </a:prstGeom>
          <a:solidFill>
            <a:srgbClr val="FFFFFF">
              <a:alpha val="75000"/>
            </a:srgbClr>
          </a:solidFill>
          <a:ln w="12700">
            <a:solidFill>
              <a:srgbClr val="FFFFFF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8" name="Text 14"/>
          <p:cNvSpPr/>
          <p:nvPr/>
        </p:nvSpPr>
        <p:spPr>
          <a:xfrm>
            <a:off x="6181344" y="272491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3</a:t>
            </a:r>
            <a:endParaRPr lang="en-US" sz="1300" dirty="0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5976" y="2779776"/>
            <a:ext cx="402336" cy="402336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6153912" y="3236976"/>
            <a:ext cx="2395728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we build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agency &amp; ownership?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17A8A"/>
          </a:solidFill>
          <a:ln w="12700">
            <a:solidFill>
              <a:srgbClr val="017A8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8321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25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RESEARCH  ·  The Best Evidence We Have Yet  ·  Visscher et al. (2025)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411480" y="841248"/>
            <a:ext cx="4114800" cy="36576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" name="Shape 3"/>
          <p:cNvSpPr/>
          <p:nvPr/>
        </p:nvSpPr>
        <p:spPr>
          <a:xfrm>
            <a:off x="411480" y="841248"/>
            <a:ext cx="4114800" cy="475488"/>
          </a:xfrm>
          <a:prstGeom prst="rect">
            <a:avLst/>
          </a:prstGeom>
          <a:solidFill>
            <a:srgbClr val="017A8A"/>
          </a:solidFill>
          <a:ln w="12700">
            <a:solidFill>
              <a:srgbClr val="017A8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502920" y="841248"/>
            <a:ext cx="39319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makes this different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48640" y="1463040"/>
            <a:ext cx="10058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E89B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128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664208" y="1463040"/>
            <a:ext cx="2697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B8D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high-quality RCT &amp; quasi-experimental studies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548640" y="2176272"/>
            <a:ext cx="10058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E89B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356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1664208" y="2176272"/>
            <a:ext cx="2697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B8D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effect sizes analysed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548640" y="2889504"/>
            <a:ext cx="10058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E89B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31 yrs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1664208" y="2889504"/>
            <a:ext cx="2697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B8D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research (1990–2021)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548640" y="3602736"/>
            <a:ext cx="10058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E89B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115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1664208" y="3602736"/>
            <a:ext cx="2697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B8D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interviews with researchers &amp; trainers to verify what actually happened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4754880" y="841248"/>
            <a:ext cx="3977640" cy="1115568"/>
          </a:xfrm>
          <a:prstGeom prst="rect">
            <a:avLst/>
          </a:prstGeom>
          <a:solidFill>
            <a:srgbClr val="F4F6F8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6" name="Shape 14"/>
          <p:cNvSpPr/>
          <p:nvPr/>
        </p:nvSpPr>
        <p:spPr>
          <a:xfrm>
            <a:off x="4754880" y="841248"/>
            <a:ext cx="146304" cy="1115568"/>
          </a:xfrm>
          <a:prstGeom prst="rect">
            <a:avLst/>
          </a:prstGeom>
          <a:solidFill>
            <a:srgbClr val="017A8A"/>
          </a:solidFill>
          <a:ln w="12700">
            <a:solidFill>
              <a:srgbClr val="017A8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7" name="Text 15"/>
          <p:cNvSpPr/>
          <p:nvPr/>
        </p:nvSpPr>
        <p:spPr>
          <a:xfrm>
            <a:off x="4956048" y="886968"/>
            <a:ext cx="14173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017A8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0.09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4956048" y="1417320"/>
            <a:ext cx="3611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3D5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effect size on student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3D5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achievement — classified as medium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3D5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(Kraft, 2023 benchmarks)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754880" y="2057400"/>
            <a:ext cx="3977640" cy="1115568"/>
          </a:xfrm>
          <a:prstGeom prst="rect">
            <a:avLst/>
          </a:prstGeom>
          <a:solidFill>
            <a:srgbClr val="F4F6F8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0" name="Shape 18"/>
          <p:cNvSpPr/>
          <p:nvPr/>
        </p:nvSpPr>
        <p:spPr>
          <a:xfrm>
            <a:off x="4754880" y="2057400"/>
            <a:ext cx="146304" cy="1115568"/>
          </a:xfrm>
          <a:prstGeom prst="rect">
            <a:avLst/>
          </a:prstGeom>
          <a:solidFill>
            <a:srgbClr val="5B8C75"/>
          </a:solidFill>
          <a:ln w="12700">
            <a:solidFill>
              <a:srgbClr val="5B8C7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1" name="Text 19"/>
          <p:cNvSpPr/>
          <p:nvPr/>
        </p:nvSpPr>
        <p:spPr>
          <a:xfrm>
            <a:off x="4956048" y="2103120"/>
            <a:ext cx="14173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5B8C7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85%</a:t>
            </a:r>
            <a:endParaRPr lang="en-US" sz="2600" dirty="0"/>
          </a:p>
        </p:txBody>
      </p:sp>
      <p:sp>
        <p:nvSpPr>
          <p:cNvPr id="22" name="Text 20"/>
          <p:cNvSpPr/>
          <p:nvPr/>
        </p:nvSpPr>
        <p:spPr>
          <a:xfrm>
            <a:off x="4956048" y="2633472"/>
            <a:ext cx="3611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3D5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Probability a given TPD intervention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3D5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has any positive effect on student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3D5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outcomes at all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4754880" y="3273552"/>
            <a:ext cx="3977640" cy="1115568"/>
          </a:xfrm>
          <a:prstGeom prst="rect">
            <a:avLst/>
          </a:prstGeom>
          <a:solidFill>
            <a:srgbClr val="F4F6F8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4" name="Shape 22"/>
          <p:cNvSpPr/>
          <p:nvPr/>
        </p:nvSpPr>
        <p:spPr>
          <a:xfrm>
            <a:off x="4754880" y="3273552"/>
            <a:ext cx="146304" cy="1115568"/>
          </a:xfrm>
          <a:prstGeom prst="rect">
            <a:avLst/>
          </a:prstGeom>
          <a:solidFill>
            <a:srgbClr val="C0453A"/>
          </a:solidFill>
          <a:ln w="12700">
            <a:solidFill>
              <a:srgbClr val="C0453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5" name="Text 23"/>
          <p:cNvSpPr/>
          <p:nvPr/>
        </p:nvSpPr>
        <p:spPr>
          <a:xfrm>
            <a:off x="4956048" y="3319272"/>
            <a:ext cx="14173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C0453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−15%</a:t>
            </a:r>
            <a:endParaRPr lang="en-US" sz="2600" dirty="0"/>
          </a:p>
        </p:txBody>
      </p:sp>
      <p:sp>
        <p:nvSpPr>
          <p:cNvPr id="26" name="Text 24"/>
          <p:cNvSpPr/>
          <p:nvPr/>
        </p:nvSpPr>
        <p:spPr>
          <a:xfrm>
            <a:off x="4956048" y="3849624"/>
            <a:ext cx="3611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3D5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Proportion of programmes that produced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3D5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 or negative effects on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3D5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achievement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0" y="4718304"/>
            <a:ext cx="9144000" cy="425196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8" name="Text 26"/>
          <p:cNvSpPr/>
          <p:nvPr/>
        </p:nvSpPr>
        <p:spPr>
          <a:xfrm>
            <a:off x="365760" y="4718304"/>
            <a:ext cx="8412480" cy="4251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"TPD interventions do not guarantee positive effects and can also be counterproductive."  — Visscher et al. (2025)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C0453A"/>
          </a:solidFill>
          <a:ln w="12700">
            <a:solidFill>
              <a:srgbClr val="C0453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8321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25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FINDING #1  ·  The Finding That Should Change Everything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411480" y="804672"/>
            <a:ext cx="8321040" cy="914400"/>
          </a:xfrm>
          <a:prstGeom prst="rect">
            <a:avLst/>
          </a:prstGeom>
          <a:solidFill>
            <a:srgbClr val="C0453A"/>
          </a:solidFill>
          <a:ln w="12700">
            <a:solidFill>
              <a:srgbClr val="C0453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548640" y="804672"/>
            <a:ext cx="8046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number of CPD hours is NOT a significant predictor of effectiveness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640080" y="1874520"/>
            <a:ext cx="2926080" cy="2926080"/>
          </a:xfrm>
          <a:prstGeom prst="ellipse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640080" y="2148840"/>
            <a:ext cx="2926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800" b="1" dirty="0">
                <a:solidFill>
                  <a:srgbClr val="E89B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48</a:t>
            </a:r>
            <a:endParaRPr lang="en-US" sz="5800" dirty="0"/>
          </a:p>
        </p:txBody>
      </p:sp>
      <p:sp>
        <p:nvSpPr>
          <p:cNvPr id="8" name="Text 6"/>
          <p:cNvSpPr/>
          <p:nvPr/>
        </p:nvSpPr>
        <p:spPr>
          <a:xfrm>
            <a:off x="640080" y="3063240"/>
            <a:ext cx="29260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avg. hours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programme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640080" y="443484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0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(range: 3–200 hrs)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840480" y="1828800"/>
            <a:ext cx="4892040" cy="29260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1" name="Shape 9"/>
          <p:cNvSpPr/>
          <p:nvPr/>
        </p:nvSpPr>
        <p:spPr>
          <a:xfrm>
            <a:off x="3840480" y="1828800"/>
            <a:ext cx="4892040" cy="411480"/>
          </a:xfrm>
          <a:prstGeom prst="rect">
            <a:avLst/>
          </a:prstGeom>
          <a:solidFill>
            <a:srgbClr val="017A8A"/>
          </a:solidFill>
          <a:ln w="12700">
            <a:solidFill>
              <a:srgbClr val="017A8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" name="Text 10"/>
          <p:cNvSpPr/>
          <p:nvPr/>
        </p:nvSpPr>
        <p:spPr>
          <a:xfrm>
            <a:off x="3931920" y="1828800"/>
            <a:ext cx="4709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matters instead</a:t>
            </a:r>
            <a:endParaRPr lang="en-US" sz="1100" dirty="0"/>
          </a:p>
        </p:txBody>
      </p:sp>
      <p:pic>
        <p:nvPicPr>
          <p:cNvPr id="1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3360" y="2450592"/>
            <a:ext cx="274320" cy="27432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407408" y="2359152"/>
            <a:ext cx="41605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performance standards — what does 'good' look like?</a:t>
            </a:r>
            <a:endParaRPr lang="en-US" sz="1050" dirty="0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3360" y="3035808"/>
            <a:ext cx="274320" cy="27432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4407408" y="2944368"/>
            <a:ext cx="41605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 self-regulation — active involvement in their own growth</a:t>
            </a:r>
            <a:endParaRPr lang="en-US" sz="1050" dirty="0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23360" y="3621024"/>
            <a:ext cx="274320" cy="27432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4407408" y="3529584"/>
            <a:ext cx="41605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In-classroom coaching — feedback where it matters most</a:t>
            </a:r>
            <a:endParaRPr lang="en-US" sz="1050" dirty="0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23360" y="4206240"/>
            <a:ext cx="274320" cy="27432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4407408" y="4114800"/>
            <a:ext cx="41605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 cooperation — learning with and from colleagues</a:t>
            </a:r>
            <a:endParaRPr lang="en-US" sz="1050" dirty="0"/>
          </a:p>
        </p:txBody>
      </p:sp>
      <p:sp>
        <p:nvSpPr>
          <p:cNvPr id="21" name="Shape 15"/>
          <p:cNvSpPr/>
          <p:nvPr/>
        </p:nvSpPr>
        <p:spPr>
          <a:xfrm>
            <a:off x="0" y="4718304"/>
            <a:ext cx="9144000" cy="425196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2" name="Text 16"/>
          <p:cNvSpPr/>
          <p:nvPr/>
        </p:nvSpPr>
        <p:spPr>
          <a:xfrm>
            <a:off x="365760" y="4718304"/>
            <a:ext cx="8412480" cy="4251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"It may be more important what you do in a CPD intervention than how many hours you spend on it."  — Visscher et al. (2025)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17A8A"/>
          </a:solidFill>
          <a:ln w="12700">
            <a:solidFill>
              <a:srgbClr val="017A8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8321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25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FINDING #2  ·  The More Principles Combined, the Greater the Impact</a:t>
            </a:r>
            <a:endParaRPr lang="en-US" sz="105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411480" y="777240"/>
          <a:ext cx="4572000" cy="3794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2"/>
          <p:cNvSpPr/>
          <p:nvPr/>
        </p:nvSpPr>
        <p:spPr>
          <a:xfrm>
            <a:off x="566928" y="3547872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0.03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1417320" y="3090672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0.06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2258568" y="3090672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0.06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3108960" y="2487168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0.10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3931920" y="2121408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0.13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5138928" y="804672"/>
            <a:ext cx="3657600" cy="822960"/>
          </a:xfrm>
          <a:prstGeom prst="rect">
            <a:avLst/>
          </a:prstGeom>
          <a:solidFill>
            <a:srgbClr val="017A8A"/>
          </a:solidFill>
          <a:ln w="12700">
            <a:solidFill>
              <a:srgbClr val="017A8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5232" y="1005840"/>
            <a:ext cx="347472" cy="347472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742432" y="841248"/>
            <a:ext cx="29260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Performance Standards</a:t>
            </a:r>
            <a:endParaRPr lang="en-US" sz="1100" dirty="0"/>
          </a:p>
        </p:txBody>
      </p:sp>
      <p:sp>
        <p:nvSpPr>
          <p:cNvPr id="13" name="Text 9"/>
          <p:cNvSpPr/>
          <p:nvPr/>
        </p:nvSpPr>
        <p:spPr>
          <a:xfrm>
            <a:off x="5742432" y="1188720"/>
            <a:ext cx="292608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picture of what excellent teaching looks like in this area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5138928" y="1746504"/>
            <a:ext cx="3657600" cy="8229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85232" y="1947672"/>
            <a:ext cx="347472" cy="347472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5742432" y="1783080"/>
            <a:ext cx="29260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Self-Regulation</a:t>
            </a:r>
            <a:endParaRPr lang="en-US" sz="1100" dirty="0"/>
          </a:p>
        </p:txBody>
      </p:sp>
      <p:sp>
        <p:nvSpPr>
          <p:cNvPr id="17" name="Text 12"/>
          <p:cNvSpPr/>
          <p:nvPr/>
        </p:nvSpPr>
        <p:spPr>
          <a:xfrm>
            <a:off x="5742432" y="2130552"/>
            <a:ext cx="292608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Teachers monitor their own practice &amp; plan their improvement</a:t>
            </a:r>
            <a:endParaRPr lang="en-US" sz="900" dirty="0"/>
          </a:p>
        </p:txBody>
      </p:sp>
      <p:sp>
        <p:nvSpPr>
          <p:cNvPr id="18" name="Shape 13"/>
          <p:cNvSpPr/>
          <p:nvPr/>
        </p:nvSpPr>
        <p:spPr>
          <a:xfrm>
            <a:off x="5138928" y="2688336"/>
            <a:ext cx="3657600" cy="822960"/>
          </a:xfrm>
          <a:prstGeom prst="rect">
            <a:avLst/>
          </a:prstGeom>
          <a:solidFill>
            <a:srgbClr val="5B8C75"/>
          </a:solidFill>
          <a:ln w="12700">
            <a:solidFill>
              <a:srgbClr val="5B8C75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85232" y="2889504"/>
            <a:ext cx="347472" cy="347472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5742432" y="2724912"/>
            <a:ext cx="29260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Classroom Coaching</a:t>
            </a:r>
            <a:endParaRPr lang="en-US" sz="1100" dirty="0"/>
          </a:p>
        </p:txBody>
      </p:sp>
      <p:sp>
        <p:nvSpPr>
          <p:cNvPr id="21" name="Text 15"/>
          <p:cNvSpPr/>
          <p:nvPr/>
        </p:nvSpPr>
        <p:spPr>
          <a:xfrm>
            <a:off x="5742432" y="3072384"/>
            <a:ext cx="292608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Feedback in context on how they're implementing new strategies</a:t>
            </a:r>
            <a:endParaRPr lang="en-US" sz="900" dirty="0"/>
          </a:p>
        </p:txBody>
      </p:sp>
      <p:sp>
        <p:nvSpPr>
          <p:cNvPr id="22" name="Shape 16"/>
          <p:cNvSpPr/>
          <p:nvPr/>
        </p:nvSpPr>
        <p:spPr>
          <a:xfrm>
            <a:off x="5138928" y="3630168"/>
            <a:ext cx="3657600" cy="822960"/>
          </a:xfrm>
          <a:prstGeom prst="rect">
            <a:avLst/>
          </a:prstGeom>
          <a:solidFill>
            <a:srgbClr val="E89B1A"/>
          </a:solidFill>
          <a:ln w="12700">
            <a:solidFill>
              <a:srgbClr val="E89B1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23" name="Image 3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85232" y="3831336"/>
            <a:ext cx="347472" cy="347472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5742432" y="3666744"/>
            <a:ext cx="29260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 Cooperation</a:t>
            </a:r>
            <a:endParaRPr lang="en-US" sz="1100" dirty="0"/>
          </a:p>
        </p:txBody>
      </p:sp>
      <p:sp>
        <p:nvSpPr>
          <p:cNvPr id="25" name="Text 18"/>
          <p:cNvSpPr/>
          <p:nvPr/>
        </p:nvSpPr>
        <p:spPr>
          <a:xfrm>
            <a:off x="5742432" y="4014216"/>
            <a:ext cx="292608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with colleagues within and across schools</a:t>
            </a:r>
            <a:endParaRPr lang="en-US" sz="900" dirty="0"/>
          </a:p>
        </p:txBody>
      </p:sp>
      <p:sp>
        <p:nvSpPr>
          <p:cNvPr id="26" name="Shape 19"/>
          <p:cNvSpPr/>
          <p:nvPr/>
        </p:nvSpPr>
        <p:spPr>
          <a:xfrm>
            <a:off x="0" y="4718304"/>
            <a:ext cx="9144000" cy="425196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7" name="Text 20"/>
          <p:cNvSpPr/>
          <p:nvPr/>
        </p:nvSpPr>
        <p:spPr>
          <a:xfrm>
            <a:off x="365760" y="4718304"/>
            <a:ext cx="8412480" cy="4251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80 of 128 studies, there was NO clear picture of what 'good' teaching should look like. 60%+ of programmes had no performance standard at all.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17A8A"/>
          </a:solidFill>
          <a:ln w="12700">
            <a:solidFill>
              <a:srgbClr val="017A8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8321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25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DESIGN GAP  ·  What Most Internal CPD Actually Looks Like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502920" y="804672"/>
            <a:ext cx="2651760" cy="411480"/>
          </a:xfrm>
          <a:prstGeom prst="rect">
            <a:avLst/>
          </a:prstGeom>
          <a:solidFill>
            <a:srgbClr val="017A8A"/>
          </a:solidFill>
          <a:ln w="12700">
            <a:solidFill>
              <a:srgbClr val="017A8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502920" y="804672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WHAT WE DESIGN FOR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502920" y="1216152"/>
            <a:ext cx="2651760" cy="2651760"/>
          </a:xfrm>
          <a:prstGeom prst="rect">
            <a:avLst/>
          </a:prstGeom>
          <a:solidFill>
            <a:srgbClr val="017A8A"/>
          </a:solidFill>
          <a:ln w="12700">
            <a:solidFill>
              <a:srgbClr val="017A8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594360" y="1280160"/>
            <a:ext cx="2468880" cy="2487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
KNOWLEDGE
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presentation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rationale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evidence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slides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02920" y="3867912"/>
            <a:ext cx="2651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1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RICH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291840" y="233172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60789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vs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3977640" y="804672"/>
            <a:ext cx="2651760" cy="411480"/>
          </a:xfrm>
          <a:prstGeom prst="rect">
            <a:avLst/>
          </a:prstGeom>
          <a:solidFill>
            <a:srgbClr val="C0453A"/>
          </a:solidFill>
          <a:ln w="12700">
            <a:solidFill>
              <a:srgbClr val="C0453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3977640" y="804672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WHAT WE NEGLECT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977640" y="1216152"/>
            <a:ext cx="2651760" cy="713232"/>
          </a:xfrm>
          <a:prstGeom prst="rect">
            <a:avLst/>
          </a:prstGeom>
          <a:solidFill>
            <a:srgbClr val="C0453A"/>
          </a:solidFill>
          <a:ln w="12700">
            <a:solidFill>
              <a:srgbClr val="C0453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3" name="Text 11"/>
          <p:cNvSpPr/>
          <p:nvPr/>
        </p:nvSpPr>
        <p:spPr>
          <a:xfrm>
            <a:off x="4069080" y="1234440"/>
            <a:ext cx="24688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DEVELOPING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TECHNIQUES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977640" y="1929384"/>
            <a:ext cx="2651760" cy="347472"/>
          </a:xfrm>
          <a:prstGeom prst="rect">
            <a:avLst/>
          </a:prstGeom>
          <a:solidFill>
            <a:srgbClr val="FEE2E2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" name="Text 13"/>
          <p:cNvSpPr/>
          <p:nvPr/>
        </p:nvSpPr>
        <p:spPr>
          <a:xfrm>
            <a:off x="3977640" y="1929384"/>
            <a:ext cx="2651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0453A"/>
                </a:solidFill>
              </a:rPr>
              <a:t>Modelling  ·  Rehearsal  ·  Feedback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3977640" y="2304288"/>
            <a:ext cx="2651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C045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✘  ALARMINGLY THIN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812280" y="804672"/>
            <a:ext cx="1965960" cy="384048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1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8040" y="960120"/>
            <a:ext cx="438912" cy="438912"/>
          </a:xfrm>
          <a:prstGeom prst="rect">
            <a:avLst/>
          </a:prstGeom>
        </p:spPr>
      </p:pic>
      <p:sp>
        <p:nvSpPr>
          <p:cNvPr id="19" name="Text 16"/>
          <p:cNvSpPr/>
          <p:nvPr/>
        </p:nvSpPr>
        <p:spPr>
          <a:xfrm>
            <a:off x="6876288" y="1463040"/>
            <a:ext cx="182880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change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doesn't follow,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blame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resistance—</a:t>
            </a:r>
            <a:endParaRPr lang="en-US" sz="1100" dirty="0"/>
          </a:p>
          <a:p>
            <a:pPr marL="0" indent="0" algn="ctr">
              <a:buNone/>
            </a:pPr>
            <a:endParaRPr lang="en-US" sz="1100" dirty="0"/>
          </a:p>
          <a:p>
            <a:pPr marL="0" indent="0" algn="ctr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the design.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0" y="4718304"/>
            <a:ext cx="9144000" cy="425196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1" name="Text 18"/>
          <p:cNvSpPr/>
          <p:nvPr/>
        </p:nvSpPr>
        <p:spPr>
          <a:xfrm>
            <a:off x="365760" y="4718304"/>
            <a:ext cx="8412480" cy="4251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"Changing ingrained habits requires more than an input — it requires a structured learning journey."  — TDT, Didagogy Report (2025)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17A8A"/>
          </a:solidFill>
          <a:ln w="12700">
            <a:solidFill>
              <a:srgbClr val="017A8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8321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25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HABIT FORMATION  ·  The Repetition Problem We Don't Talk About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411480" y="804672"/>
            <a:ext cx="3474720" cy="35204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411480" y="960120"/>
            <a:ext cx="34747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0" b="1" dirty="0">
                <a:solidFill>
                  <a:srgbClr val="E89B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20–60</a:t>
            </a:r>
            <a:endParaRPr lang="en-US" sz="7000" dirty="0"/>
          </a:p>
        </p:txBody>
      </p:sp>
      <p:sp>
        <p:nvSpPr>
          <p:cNvPr id="6" name="Shape 4"/>
          <p:cNvSpPr/>
          <p:nvPr/>
        </p:nvSpPr>
        <p:spPr>
          <a:xfrm>
            <a:off x="731520" y="2487168"/>
            <a:ext cx="2834640" cy="36576"/>
          </a:xfrm>
          <a:prstGeom prst="rect">
            <a:avLst/>
          </a:prstGeom>
          <a:solidFill>
            <a:srgbClr val="FFFFFF">
              <a:alpha val="45000"/>
            </a:srgbClr>
          </a:solidFill>
          <a:ln w="12700">
            <a:solidFill>
              <a:srgbClr val="FFFFFF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411480" y="2578608"/>
            <a:ext cx="3474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repetitions needed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new habit formation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11480" y="4069080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07890"/>
                </a:solidFill>
              </a:rPr>
              <a:t>Mccrea (2024)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4114800" y="841248"/>
            <a:ext cx="4663440" cy="1005840"/>
          </a:xfrm>
          <a:prstGeom prst="rect">
            <a:avLst/>
          </a:prstGeom>
          <a:solidFill>
            <a:srgbClr val="017A8A"/>
          </a:solidFill>
          <a:ln w="12700">
            <a:solidFill>
              <a:srgbClr val="017A8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9392" y="1024128"/>
            <a:ext cx="402336" cy="402336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4800600" y="896112"/>
            <a:ext cx="3822192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we supporting teachers to reach mastery?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4114800" y="2011680"/>
            <a:ext cx="4663440" cy="1005840"/>
          </a:xfrm>
          <a:prstGeom prst="rect">
            <a:avLst/>
          </a:prstGeom>
          <a:solidFill>
            <a:srgbClr val="5B8C75"/>
          </a:solidFill>
          <a:ln w="12700">
            <a:solidFill>
              <a:srgbClr val="5B8C75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79392" y="2194560"/>
            <a:ext cx="402336" cy="402336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4800600" y="2066544"/>
            <a:ext cx="3822192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we giving repeated, supported opportunities to apply new strategies?</a:t>
            </a:r>
            <a:endParaRPr lang="en-US" sz="1200" dirty="0"/>
          </a:p>
        </p:txBody>
      </p:sp>
      <p:sp>
        <p:nvSpPr>
          <p:cNvPr id="15" name="Shape 11"/>
          <p:cNvSpPr/>
          <p:nvPr/>
        </p:nvSpPr>
        <p:spPr>
          <a:xfrm>
            <a:off x="4114800" y="3182112"/>
            <a:ext cx="4663440" cy="1005840"/>
          </a:xfrm>
          <a:prstGeom prst="rect">
            <a:avLst/>
          </a:prstGeom>
          <a:solidFill>
            <a:srgbClr val="C0453A"/>
          </a:solidFill>
          <a:ln w="12700">
            <a:solidFill>
              <a:srgbClr val="C0453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79392" y="3364992"/>
            <a:ext cx="402336" cy="402336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4800600" y="3236976"/>
            <a:ext cx="3822192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 are we moving on before the last thing has taken root?</a:t>
            </a:r>
            <a:endParaRPr lang="en-US" sz="1200" dirty="0"/>
          </a:p>
        </p:txBody>
      </p:sp>
      <p:sp>
        <p:nvSpPr>
          <p:cNvPr id="18" name="Shape 13"/>
          <p:cNvSpPr/>
          <p:nvPr/>
        </p:nvSpPr>
        <p:spPr>
          <a:xfrm>
            <a:off x="0" y="4718304"/>
            <a:ext cx="9144000" cy="425196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9" name="Text 14"/>
          <p:cNvSpPr/>
          <p:nvPr/>
        </p:nvSpPr>
        <p:spPr>
          <a:xfrm>
            <a:off x="365760" y="4718304"/>
            <a:ext cx="8412480" cy="4251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modelling, rehearsal &amp; feedback, we are not designing for growth — we are just delivering information.  (EEF, 2021)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E89B1A"/>
          </a:solidFill>
          <a:ln w="12700">
            <a:solidFill>
              <a:srgbClr val="E89B1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8321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25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MISSING INGREDIENT  ·  What 'Good' Actually Looks Like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411480" y="804672"/>
            <a:ext cx="3931920" cy="384048"/>
          </a:xfrm>
          <a:prstGeom prst="rect">
            <a:avLst/>
          </a:prstGeom>
          <a:solidFill>
            <a:srgbClr val="607890"/>
          </a:solidFill>
          <a:ln w="12700">
            <a:solidFill>
              <a:srgbClr val="60789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411480" y="804672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100" dirty="0">
                <a:solidFill>
                  <a:srgbClr val="FFFFFF"/>
                </a:solidFill>
              </a:rPr>
              <a:t>CPD SESSION A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411480" y="1188720"/>
            <a:ext cx="3931920" cy="25603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594360" y="128016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D5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Rationale shared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594360" y="173736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D5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summaries provided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594360" y="219456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D5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lesson plan given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594360" y="265176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D5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listed on slides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594360" y="310896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C045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Teachers asked to 'try it'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411480" y="3749040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607890"/>
                </a:solidFill>
              </a:rPr>
              <a:t>Building Knowledge only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4480560" y="2377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07890"/>
                </a:solidFill>
              </a:rPr>
              <a:t>vs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5074920" y="804672"/>
            <a:ext cx="3657600" cy="384048"/>
          </a:xfrm>
          <a:prstGeom prst="rect">
            <a:avLst/>
          </a:prstGeom>
          <a:solidFill>
            <a:srgbClr val="017A8A"/>
          </a:solidFill>
          <a:ln w="12700">
            <a:solidFill>
              <a:srgbClr val="017A8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" name="Text 13"/>
          <p:cNvSpPr/>
          <p:nvPr/>
        </p:nvSpPr>
        <p:spPr>
          <a:xfrm>
            <a:off x="5074920" y="804672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100" dirty="0">
                <a:solidFill>
                  <a:srgbClr val="FFFFFF"/>
                </a:solidFill>
              </a:rPr>
              <a:t>CPD SESSION B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074920" y="1188720"/>
            <a:ext cx="3657600" cy="25603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7" name="Text 15"/>
          <p:cNvSpPr/>
          <p:nvPr/>
        </p:nvSpPr>
        <p:spPr>
          <a:xfrm>
            <a:off x="5230368" y="1280160"/>
            <a:ext cx="33375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D5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content introduced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5230368" y="1737360"/>
            <a:ext cx="33375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D5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Modelled lesson shown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230368" y="2194560"/>
            <a:ext cx="33375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D5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rubric: what does this look like in OUR classrooms?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5230368" y="2651760"/>
            <a:ext cx="33375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D5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Teachers film themselves &amp; receive coaching feedback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5230368" y="3108960"/>
            <a:ext cx="33375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01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Practice compared to standard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5074920" y="374904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b="1" i="1" dirty="0">
                <a:solidFill>
                  <a:srgbClr val="017A8A"/>
                </a:solidFill>
              </a:rPr>
              <a:t>All 4 learning-theory principles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0" y="4718304"/>
            <a:ext cx="9144000" cy="425196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4" name="Text 22"/>
          <p:cNvSpPr/>
          <p:nvPr/>
        </p:nvSpPr>
        <p:spPr>
          <a:xfrm>
            <a:off x="365760" y="4718304"/>
            <a:ext cx="8412480" cy="4251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designing any programme, ask: Can we describe what excellent practice looks like in our classrooms, with our students?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17A8A"/>
          </a:solidFill>
          <a:ln w="12700">
            <a:solidFill>
              <a:srgbClr val="017A8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8321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25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TEACHER PROFESSIONALISM  ·  From Consumers to Producers of Knowledge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3337560" y="914400"/>
            <a:ext cx="2468880" cy="2468880"/>
          </a:xfrm>
          <a:prstGeom prst="ellipse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3337560" y="914400"/>
            <a:ext cx="2468880" cy="2468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Teachers as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Knowledge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PRODUCERS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not just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consumers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20040" y="960120"/>
            <a:ext cx="2606040" cy="1463040"/>
          </a:xfrm>
          <a:prstGeom prst="rect">
            <a:avLst/>
          </a:prstGeom>
          <a:solidFill>
            <a:srgbClr val="017A8A"/>
          </a:solidFill>
          <a:ln w="12700">
            <a:solidFill>
              <a:srgbClr val="017A8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429768" y="1051560"/>
            <a:ext cx="2395728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Professional</a:t>
            </a:r>
            <a:endParaRPr lang="en-US" sz="1300" dirty="0"/>
          </a:p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Autonomy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29768" y="1636776"/>
            <a:ext cx="2395728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Freedom to interpret &amp; apply evidence to OUR context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320040" y="2834640"/>
            <a:ext cx="2606040" cy="1463040"/>
          </a:xfrm>
          <a:prstGeom prst="rect">
            <a:avLst/>
          </a:prstGeom>
          <a:solidFill>
            <a:srgbClr val="5B8C75"/>
          </a:solidFill>
          <a:ln w="12700">
            <a:solidFill>
              <a:srgbClr val="5B8C75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429768" y="2926080"/>
            <a:ext cx="2395728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Enquiry-</a:t>
            </a:r>
            <a:endParaRPr lang="en-US" sz="1300" dirty="0"/>
          </a:p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Oriented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29768" y="3511296"/>
            <a:ext cx="2395728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Testing, questioning and building knowledge from practice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6217920" y="960120"/>
            <a:ext cx="2606040" cy="1463040"/>
          </a:xfrm>
          <a:prstGeom prst="rect">
            <a:avLst/>
          </a:prstGeom>
          <a:solidFill>
            <a:srgbClr val="E89B1A"/>
          </a:solidFill>
          <a:ln w="12700">
            <a:solidFill>
              <a:srgbClr val="E89B1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3" name="Text 11"/>
          <p:cNvSpPr/>
          <p:nvPr/>
        </p:nvSpPr>
        <p:spPr>
          <a:xfrm>
            <a:off x="6327648" y="1051560"/>
            <a:ext cx="2395728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Collective</a:t>
            </a:r>
            <a:endParaRPr lang="en-US" sz="1300" dirty="0"/>
          </a:p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Professionalism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327648" y="1636776"/>
            <a:ext cx="2395728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Professionalism emerges through professional relationships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6217920" y="2834640"/>
            <a:ext cx="2606040" cy="1463040"/>
          </a:xfrm>
          <a:prstGeom prst="rect">
            <a:avLst/>
          </a:prstGeom>
          <a:solidFill>
            <a:srgbClr val="C0453A"/>
          </a:solidFill>
          <a:ln w="12700">
            <a:solidFill>
              <a:srgbClr val="C0453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6" name="Text 14"/>
          <p:cNvSpPr/>
          <p:nvPr/>
        </p:nvSpPr>
        <p:spPr>
          <a:xfrm>
            <a:off x="6327648" y="2926080"/>
            <a:ext cx="2395728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Ethical</a:t>
            </a:r>
            <a:endParaRPr lang="en-US" sz="1300" dirty="0"/>
          </a:p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Commitment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327648" y="3511296"/>
            <a:ext cx="2395728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Serving students &amp; public good — not just accountability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0" y="4718304"/>
            <a:ext cx="9144000" cy="425196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9" name="Text 17"/>
          <p:cNvSpPr/>
          <p:nvPr/>
        </p:nvSpPr>
        <p:spPr>
          <a:xfrm>
            <a:off x="365760" y="4718304"/>
            <a:ext cx="8412480" cy="4251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Chartered College of Teaching (2024): Professionalism = cognitive domain + ethical domain + legal and social domains combined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1292</Words>
  <Application>Microsoft Office PowerPoint</Application>
  <PresentationFormat>On-screen Show (16:9)</PresentationFormat>
  <Paragraphs>249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Professional Development Paradox – Webinar</dc:title>
  <dc:subject>PptxGenJS Presentation</dc:subject>
  <dc:creator>PptxGenJS</dc:creator>
  <cp:lastModifiedBy>E Blake</cp:lastModifiedBy>
  <cp:revision>2</cp:revision>
  <dcterms:created xsi:type="dcterms:W3CDTF">2026-03-13T12:01:48Z</dcterms:created>
  <dcterms:modified xsi:type="dcterms:W3CDTF">2026-04-14T10:38:49Z</dcterms:modified>
</cp:coreProperties>
</file>