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</p:sldMasterIdLst>
  <p:notesMasterIdLst>
    <p:notesMasterId r:id="rId24"/>
  </p:notesMasterIdLst>
  <p:handoutMasterIdLst>
    <p:handoutMasterId r:id="rId25"/>
  </p:handoutMasterIdLst>
  <p:sldIdLst>
    <p:sldId id="262" r:id="rId3"/>
    <p:sldId id="508" r:id="rId4"/>
    <p:sldId id="370" r:id="rId5"/>
    <p:sldId id="372" r:id="rId6"/>
    <p:sldId id="373" r:id="rId7"/>
    <p:sldId id="377" r:id="rId8"/>
    <p:sldId id="325" r:id="rId9"/>
    <p:sldId id="504" r:id="rId10"/>
    <p:sldId id="510" r:id="rId11"/>
    <p:sldId id="482" r:id="rId12"/>
    <p:sldId id="315" r:id="rId13"/>
    <p:sldId id="316" r:id="rId14"/>
    <p:sldId id="543" r:id="rId15"/>
    <p:sldId id="546" r:id="rId16"/>
    <p:sldId id="502" r:id="rId17"/>
    <p:sldId id="503" r:id="rId18"/>
    <p:sldId id="531" r:id="rId19"/>
    <p:sldId id="544" r:id="rId20"/>
    <p:sldId id="535" r:id="rId21"/>
    <p:sldId id="534" r:id="rId22"/>
    <p:sldId id="519" r:id="rId23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jn" initials="M" lastIdx="5" clrIdx="0"/>
  <p:cmAuthor id="1" name="Dobbelaer, M.J. (GW)" initials="MJD" lastIdx="1" clrIdx="1"/>
  <p:cmAuthor id="2" name="Dobbelaer, M.J. (BMS)" initials="DM(" lastIdx="58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0244" autoAdjust="0"/>
  </p:normalViewPr>
  <p:slideViewPr>
    <p:cSldViewPr>
      <p:cViewPr varScale="1">
        <p:scale>
          <a:sx n="88" d="100"/>
          <a:sy n="88" d="100"/>
        </p:scale>
        <p:origin x="3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rofiles\geelmjm\Desktop\Oratie%20Adrie%20ELAN\Ervaringsjaren%20en%20basisvaardighede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054740685168708E-2"/>
          <c:y val="4.4298326556989467E-2"/>
          <c:w val="0.95989051862966257"/>
          <c:h val="0.73831770366607496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ervaring!$A$2:$A$41</c:f>
              <c:numCache>
                <c:formatCode>General</c:formatCode>
                <c:ptCount val="4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</c:numCache>
            </c:numRef>
          </c:cat>
          <c:val>
            <c:numRef>
              <c:f>ervaring!$B$2:$B$41</c:f>
              <c:numCache>
                <c:formatCode>General</c:formatCode>
                <c:ptCount val="40"/>
                <c:pt idx="0">
                  <c:v>50</c:v>
                </c:pt>
                <c:pt idx="1">
                  <c:v>55</c:v>
                </c:pt>
                <c:pt idx="2">
                  <c:v>60</c:v>
                </c:pt>
                <c:pt idx="3">
                  <c:v>65</c:v>
                </c:pt>
                <c:pt idx="4">
                  <c:v>70</c:v>
                </c:pt>
                <c:pt idx="5">
                  <c:v>71</c:v>
                </c:pt>
                <c:pt idx="6">
                  <c:v>72</c:v>
                </c:pt>
                <c:pt idx="7">
                  <c:v>73</c:v>
                </c:pt>
                <c:pt idx="8">
                  <c:v>74</c:v>
                </c:pt>
                <c:pt idx="9">
                  <c:v>75</c:v>
                </c:pt>
                <c:pt idx="10">
                  <c:v>75</c:v>
                </c:pt>
                <c:pt idx="11">
                  <c:v>75</c:v>
                </c:pt>
                <c:pt idx="12">
                  <c:v>75</c:v>
                </c:pt>
                <c:pt idx="13">
                  <c:v>75</c:v>
                </c:pt>
                <c:pt idx="14">
                  <c:v>75</c:v>
                </c:pt>
                <c:pt idx="15">
                  <c:v>75</c:v>
                </c:pt>
                <c:pt idx="16">
                  <c:v>75</c:v>
                </c:pt>
                <c:pt idx="17">
                  <c:v>75</c:v>
                </c:pt>
                <c:pt idx="18">
                  <c:v>75</c:v>
                </c:pt>
                <c:pt idx="19">
                  <c:v>75</c:v>
                </c:pt>
                <c:pt idx="20">
                  <c:v>74</c:v>
                </c:pt>
                <c:pt idx="21">
                  <c:v>73</c:v>
                </c:pt>
                <c:pt idx="22">
                  <c:v>72</c:v>
                </c:pt>
                <c:pt idx="23">
                  <c:v>71</c:v>
                </c:pt>
                <c:pt idx="24">
                  <c:v>70</c:v>
                </c:pt>
                <c:pt idx="25">
                  <c:v>69</c:v>
                </c:pt>
                <c:pt idx="26">
                  <c:v>68</c:v>
                </c:pt>
                <c:pt idx="27">
                  <c:v>67</c:v>
                </c:pt>
                <c:pt idx="28">
                  <c:v>66</c:v>
                </c:pt>
                <c:pt idx="29">
                  <c:v>65.8</c:v>
                </c:pt>
                <c:pt idx="30">
                  <c:v>65.599999999999994</c:v>
                </c:pt>
                <c:pt idx="31">
                  <c:v>65.400000000000006</c:v>
                </c:pt>
                <c:pt idx="32">
                  <c:v>65.2</c:v>
                </c:pt>
                <c:pt idx="33">
                  <c:v>65</c:v>
                </c:pt>
                <c:pt idx="34">
                  <c:v>64.8</c:v>
                </c:pt>
                <c:pt idx="35">
                  <c:v>64.599999999999994</c:v>
                </c:pt>
                <c:pt idx="36">
                  <c:v>64.400000000000006</c:v>
                </c:pt>
                <c:pt idx="37">
                  <c:v>64.2</c:v>
                </c:pt>
                <c:pt idx="38">
                  <c:v>64</c:v>
                </c:pt>
                <c:pt idx="39">
                  <c:v>63.8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37-4E02-9EC2-40F5864D8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2832200"/>
        <c:axId val="162832592"/>
      </c:lineChart>
      <c:catAx>
        <c:axId val="1628322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 dirty="0"/>
                  <a:t>Number of years</a:t>
                </a:r>
                <a:r>
                  <a:rPr lang="en-US" sz="2000" baseline="0" dirty="0"/>
                  <a:t> of professional experience</a:t>
                </a:r>
                <a:endParaRPr lang="en-US" sz="2000" dirty="0"/>
              </a:p>
            </c:rich>
          </c:tx>
          <c:layout>
            <c:manualLayout>
              <c:xMode val="edge"/>
              <c:yMode val="edge"/>
              <c:x val="0.13602253481012022"/>
              <c:y val="0.867105020329031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832592"/>
        <c:crosses val="autoZero"/>
        <c:auto val="1"/>
        <c:lblAlgn val="ctr"/>
        <c:lblOffset val="100"/>
        <c:noMultiLvlLbl val="0"/>
      </c:catAx>
      <c:valAx>
        <c:axId val="1628325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2832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0.11717</cdr:x>
      <cdr:y>0.21552</cdr:y>
    </cdr:from>
    <cdr:to>
      <cdr:x>0.80789</cdr:x>
      <cdr:y>0.71247</cdr:y>
    </cdr:to>
    <cdr:grpSp>
      <cdr:nvGrpSpPr>
        <cdr:cNvPr id="2" name="Group 1">
          <a:extLst xmlns:a="http://schemas.openxmlformats.org/drawingml/2006/main">
            <a:ext uri="{FF2B5EF4-FFF2-40B4-BE49-F238E27FC236}">
              <a16:creationId xmlns:a16="http://schemas.microsoft.com/office/drawing/2014/main" id="{A06E0906-202E-747F-7A4E-97D184E2A5E2}"/>
            </a:ext>
          </a:extLst>
        </cdr:cNvPr>
        <cdr:cNvGrpSpPr/>
      </cdr:nvGrpSpPr>
      <cdr:grpSpPr>
        <a:xfrm xmlns:a="http://schemas.openxmlformats.org/drawingml/2006/main">
          <a:off x="1029336" y="631891"/>
          <a:ext cx="6067957" cy="1457025"/>
          <a:chOff x="-201685" y="1921967"/>
          <a:chExt cx="6469867" cy="357919"/>
        </a:xfrm>
      </cdr:grpSpPr>
      <cdr:sp macro="" textlink="">
        <cdr:nvSpPr>
          <cdr:cNvPr id="3" name="Rounded Rectangle 13">
            <a:extLst xmlns:a="http://schemas.openxmlformats.org/drawingml/2006/main">
              <a:ext uri="{FF2B5EF4-FFF2-40B4-BE49-F238E27FC236}">
                <a16:creationId xmlns:a16="http://schemas.microsoft.com/office/drawing/2014/main" id="{2ED793B2-39DE-4FA3-A1CB-17AD02374009}"/>
              </a:ext>
            </a:extLst>
          </cdr:cNvPr>
          <cdr:cNvSpPr/>
        </cdr:nvSpPr>
        <cdr:spPr>
          <a:xfrm xmlns:a="http://schemas.openxmlformats.org/drawingml/2006/main">
            <a:off x="-201685" y="1923623"/>
            <a:ext cx="1497890" cy="355650"/>
          </a:xfrm>
          <a:prstGeom xmlns:a="http://schemas.openxmlformats.org/drawingml/2006/main" prst="roundRect">
            <a:avLst/>
          </a:prstGeom>
          <a:noFill xmlns:a="http://schemas.openxmlformats.org/drawingml/2006/main"/>
          <a:ln xmlns:a="http://schemas.openxmlformats.org/drawingml/2006/main">
            <a:solidFill>
              <a:schemeClr val="tx1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>
            <a:normAutofit/>
          </a:bodyPr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>
              <a:lnSpc>
                <a:spcPct val="90000"/>
              </a:lnSpc>
              <a:spcAft>
                <a:spcPts val="600"/>
              </a:spcAft>
            </a:pPr>
            <a:endParaRPr lang="nl-NL" sz="1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 xmlns:a="http://schemas.openxmlformats.org/drawingml/2006/main"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sz="20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TPD</a:t>
            </a:r>
          </a:p>
          <a:p xmlns:a="http://schemas.openxmlformats.org/drawingml/2006/main"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dirty="0">
                <a:solidFill>
                  <a:srgbClr val="CC00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cdr:txBody>
      </cdr:sp>
      <cdr:sp macro="" textlink="">
        <cdr:nvSpPr>
          <cdr:cNvPr id="4" name="Rounded Rectangle 14">
            <a:extLst xmlns:a="http://schemas.openxmlformats.org/drawingml/2006/main">
              <a:ext uri="{FF2B5EF4-FFF2-40B4-BE49-F238E27FC236}">
                <a16:creationId xmlns:a16="http://schemas.microsoft.com/office/drawing/2014/main" id="{1416323F-2BFD-9C23-67D4-814DAA0303AC}"/>
              </a:ext>
            </a:extLst>
          </cdr:cNvPr>
          <cdr:cNvSpPr/>
        </cdr:nvSpPr>
        <cdr:spPr>
          <a:xfrm xmlns:a="http://schemas.openxmlformats.org/drawingml/2006/main">
            <a:off x="3236030" y="1924236"/>
            <a:ext cx="1291121" cy="355650"/>
          </a:xfrm>
          <a:prstGeom xmlns:a="http://schemas.openxmlformats.org/drawingml/2006/main" prst="roundRect">
            <a:avLst/>
          </a:prstGeom>
          <a:noFill xmlns:a="http://schemas.openxmlformats.org/drawingml/2006/main"/>
          <a:ln xmlns:a="http://schemas.openxmlformats.org/drawingml/2006/main">
            <a:solidFill>
              <a:schemeClr val="tx1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>
            <a:normAutofit/>
          </a:bodyPr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sz="1400" dirty="0" err="1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Better</a:t>
            </a:r>
            <a:r>
              <a:rPr lang="nl-NL" sz="14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400" i="1" dirty="0" err="1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nl-NL" sz="1400" i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400" i="1" dirty="0" err="1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quality</a:t>
            </a:r>
            <a:endParaRPr lang="nl-NL" sz="1400" i="1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cdr:txBody>
      </cdr:sp>
      <cdr:sp macro="" textlink="">
        <cdr:nvSpPr>
          <cdr:cNvPr id="5" name="Rounded Rectangle 15">
            <a:extLst xmlns:a="http://schemas.openxmlformats.org/drawingml/2006/main">
              <a:ext uri="{FF2B5EF4-FFF2-40B4-BE49-F238E27FC236}">
                <a16:creationId xmlns:a16="http://schemas.microsoft.com/office/drawing/2014/main" id="{E4F0B183-C15D-A2F3-041C-025BE5F02A70}"/>
              </a:ext>
            </a:extLst>
          </cdr:cNvPr>
          <cdr:cNvSpPr/>
        </cdr:nvSpPr>
        <cdr:spPr>
          <a:xfrm xmlns:a="http://schemas.openxmlformats.org/drawingml/2006/main">
            <a:off x="1510555" y="1921967"/>
            <a:ext cx="1533754" cy="355650"/>
          </a:xfrm>
          <a:prstGeom xmlns:a="http://schemas.openxmlformats.org/drawingml/2006/main" prst="roundRect">
            <a:avLst/>
          </a:prstGeom>
          <a:noFill xmlns:a="http://schemas.openxmlformats.org/drawingml/2006/main"/>
          <a:ln xmlns:a="http://schemas.openxmlformats.org/drawingml/2006/main">
            <a:solidFill>
              <a:schemeClr val="tx1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>
            <a:normAutofit/>
          </a:bodyPr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sz="1400" dirty="0" err="1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Better</a:t>
            </a:r>
            <a:r>
              <a:rPr lang="nl-NL" sz="14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400" i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teacher </a:t>
            </a:r>
            <a:r>
              <a:rPr lang="nl-NL" sz="1400" i="1" dirty="0" err="1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competences</a:t>
            </a:r>
            <a:endParaRPr lang="nl-NL" sz="1400" i="1" dirty="0">
              <a:solidFill>
                <a:schemeClr val="tx1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cdr:txBody>
      </cdr:sp>
      <cdr:sp macro="" textlink="">
        <cdr:nvSpPr>
          <cdr:cNvPr id="6" name="Rounded Rectangle 16">
            <a:extLst xmlns:a="http://schemas.openxmlformats.org/drawingml/2006/main">
              <a:ext uri="{FF2B5EF4-FFF2-40B4-BE49-F238E27FC236}">
                <a16:creationId xmlns:a16="http://schemas.microsoft.com/office/drawing/2014/main" id="{F8962680-9612-8A04-E847-0AF4078891C9}"/>
              </a:ext>
            </a:extLst>
          </cdr:cNvPr>
          <cdr:cNvSpPr/>
        </cdr:nvSpPr>
        <cdr:spPr>
          <a:xfrm xmlns:a="http://schemas.openxmlformats.org/drawingml/2006/main">
            <a:off x="4724740" y="1923622"/>
            <a:ext cx="1543442" cy="355650"/>
          </a:xfrm>
          <a:prstGeom xmlns:a="http://schemas.openxmlformats.org/drawingml/2006/main" prst="roundRect">
            <a:avLst/>
          </a:prstGeom>
          <a:noFill xmlns:a="http://schemas.openxmlformats.org/drawingml/2006/main"/>
          <a:ln xmlns:a="http://schemas.openxmlformats.org/drawingml/2006/main">
            <a:solidFill>
              <a:schemeClr val="tx1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>
            <a:normAutofit/>
          </a:bodyPr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>
              <a:lnSpc>
                <a:spcPct val="90000"/>
              </a:lnSpc>
              <a:spcAft>
                <a:spcPts val="600"/>
              </a:spcAft>
            </a:pPr>
            <a:r>
              <a:rPr lang="nl-NL" sz="1400" dirty="0" err="1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Better</a:t>
            </a:r>
            <a:r>
              <a:rPr lang="nl-NL" sz="1400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1400" i="1" dirty="0">
                <a:solidFill>
                  <a:schemeClr val="tx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student performance on a test</a:t>
            </a:r>
          </a:p>
        </cdr:txBody>
      </cdr:sp>
      <cdr:sp macro="" textlink="">
        <cdr:nvSpPr>
          <cdr:cNvPr id="7" name="Isosceles Triangle 6">
            <a:extLst xmlns:a="http://schemas.openxmlformats.org/drawingml/2006/main">
              <a:ext uri="{FF2B5EF4-FFF2-40B4-BE49-F238E27FC236}">
                <a16:creationId xmlns:a16="http://schemas.microsoft.com/office/drawing/2014/main" id="{254CD0A9-7AEA-BEB6-F4FE-44A1B7741D0E}"/>
              </a:ext>
            </a:extLst>
          </cdr:cNvPr>
          <cdr:cNvSpPr/>
        </cdr:nvSpPr>
        <cdr:spPr>
          <a:xfrm xmlns:a="http://schemas.openxmlformats.org/drawingml/2006/main" rot="5400000">
            <a:off x="1380086" y="2034910"/>
            <a:ext cx="95769" cy="134304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C00000"/>
          </a:solidFill>
          <a:ln xmlns:a="http://schemas.openxmlformats.org/drawingml/2006/main">
            <a:solidFill>
              <a:srgbClr val="C00000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/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endParaRPr lang="nl-NL"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dr:txBody>
      </cdr:sp>
      <cdr:sp macro="" textlink="">
        <cdr:nvSpPr>
          <cdr:cNvPr id="8" name="Isosceles Triangle 7">
            <a:extLst xmlns:a="http://schemas.openxmlformats.org/drawingml/2006/main">
              <a:ext uri="{FF2B5EF4-FFF2-40B4-BE49-F238E27FC236}">
                <a16:creationId xmlns:a16="http://schemas.microsoft.com/office/drawing/2014/main" id="{A85E1E4C-FFF9-C243-711A-A55B71E98F34}"/>
              </a:ext>
            </a:extLst>
          </cdr:cNvPr>
          <cdr:cNvSpPr/>
        </cdr:nvSpPr>
        <cdr:spPr>
          <a:xfrm xmlns:a="http://schemas.openxmlformats.org/drawingml/2006/main" rot="5400000">
            <a:off x="3110458" y="2034910"/>
            <a:ext cx="95769" cy="134304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C00000"/>
          </a:solidFill>
          <a:ln xmlns:a="http://schemas.openxmlformats.org/drawingml/2006/main">
            <a:solidFill>
              <a:srgbClr val="C00000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/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endParaRPr lang="nl-NL"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dr:txBody>
      </cdr:sp>
      <cdr:sp macro="" textlink="">
        <cdr:nvSpPr>
          <cdr:cNvPr id="9" name="Isosceles Triangle 8">
            <a:extLst xmlns:a="http://schemas.openxmlformats.org/drawingml/2006/main">
              <a:ext uri="{FF2B5EF4-FFF2-40B4-BE49-F238E27FC236}">
                <a16:creationId xmlns:a16="http://schemas.microsoft.com/office/drawing/2014/main" id="{CFCB9DE9-1393-5DB4-BFCB-B3C423639532}"/>
              </a:ext>
            </a:extLst>
          </cdr:cNvPr>
          <cdr:cNvSpPr/>
        </cdr:nvSpPr>
        <cdr:spPr>
          <a:xfrm xmlns:a="http://schemas.openxmlformats.org/drawingml/2006/main" rot="5400000">
            <a:off x="4594271" y="2034911"/>
            <a:ext cx="95769" cy="134304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C00000"/>
          </a:solidFill>
          <a:ln xmlns:a="http://schemas.openxmlformats.org/drawingml/2006/main">
            <a:solidFill>
              <a:srgbClr val="C00000"/>
            </a:solidFill>
          </a:ln>
        </cdr:spPr>
        <cdr:style>
          <a:lnRef xmlns:a="http://schemas.openxmlformats.org/drawingml/2006/main" idx="2">
            <a:schemeClr val="accent1">
              <a:shade val="50000"/>
            </a:schemeClr>
          </a:lnRef>
          <a:fillRef xmlns:a="http://schemas.openxmlformats.org/drawingml/2006/main" idx="1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lt1"/>
          </a:fontRef>
        </cdr:style>
        <cdr:txBody>
          <a:bodyPr xmlns:a="http://schemas.openxmlformats.org/drawingml/2006/main" rtlCol="0" anchor="ctr"/>
          <a:lstStyle xmlns:a="http://schemas.openxmlformats.org/drawingml/2006/main">
            <a:defPPr>
              <a:defRPr lang="es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endParaRPr lang="nl-NL"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dr:txBody>
      </cdr:sp>
    </cdr:grp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030B5-9B8D-4540-BAAF-F6DBA6A9144D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ORD 2015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5A940-BA15-4D8D-A731-9088DFE5B3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7310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3D462-F52B-4C83-8871-BDF0519547AA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ORD 2015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3EEA0-F19B-449D-8223-C6CD601474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29473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C4179-A2EF-2AC1-D302-64B877665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>
            <a:extLst>
              <a:ext uri="{FF2B5EF4-FFF2-40B4-BE49-F238E27FC236}">
                <a16:creationId xmlns:a16="http://schemas.microsoft.com/office/drawing/2014/main" id="{202DAAB7-23B3-4E73-F851-E88AD25EA90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>
            <a:extLst>
              <a:ext uri="{FF2B5EF4-FFF2-40B4-BE49-F238E27FC236}">
                <a16:creationId xmlns:a16="http://schemas.microsoft.com/office/drawing/2014/main" id="{54D9AEA7-6A14-7309-673C-17B4D7E1F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16388" name="Tijdelijke aanduiding voor dianummer 3">
            <a:extLst>
              <a:ext uri="{FF2B5EF4-FFF2-40B4-BE49-F238E27FC236}">
                <a16:creationId xmlns:a16="http://schemas.microsoft.com/office/drawing/2014/main" id="{44B28A90-5979-7F4C-2CBB-89FBEE7A67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2</a:t>
            </a:fld>
            <a:endParaRPr lang="nl-NL" altLang="en-US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7E680AC3-CFA0-5D01-7A55-D52BFF0D54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11841307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ED26A1-C14A-64F4-BEB6-1C8DB89C5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>
            <a:extLst>
              <a:ext uri="{FF2B5EF4-FFF2-40B4-BE49-F238E27FC236}">
                <a16:creationId xmlns:a16="http://schemas.microsoft.com/office/drawing/2014/main" id="{672C113C-81B7-EC97-C29C-1070CF9199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>
            <a:extLst>
              <a:ext uri="{FF2B5EF4-FFF2-40B4-BE49-F238E27FC236}">
                <a16:creationId xmlns:a16="http://schemas.microsoft.com/office/drawing/2014/main" id="{FAB11FE4-C954-CC3F-52A8-E52282DFA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16388" name="Tijdelijke aanduiding voor dianummer 3">
            <a:extLst>
              <a:ext uri="{FF2B5EF4-FFF2-40B4-BE49-F238E27FC236}">
                <a16:creationId xmlns:a16="http://schemas.microsoft.com/office/drawing/2014/main" id="{4EAFAEEF-8FA2-CF32-F899-8AAA6E28B5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14</a:t>
            </a:fld>
            <a:endParaRPr lang="nl-NL" altLang="en-US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13DA32A4-3174-1A43-0D20-2E675B4B98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1973354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F62DE-0046-627F-A2CE-80F5F7FF3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>
            <a:extLst>
              <a:ext uri="{FF2B5EF4-FFF2-40B4-BE49-F238E27FC236}">
                <a16:creationId xmlns:a16="http://schemas.microsoft.com/office/drawing/2014/main" id="{660B977F-42AA-7427-18B2-C904B8AA9A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>
            <a:extLst>
              <a:ext uri="{FF2B5EF4-FFF2-40B4-BE49-F238E27FC236}">
                <a16:creationId xmlns:a16="http://schemas.microsoft.com/office/drawing/2014/main" id="{D7DD46B0-E868-A784-8810-F9E5F8841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>
            <a:extLst>
              <a:ext uri="{FF2B5EF4-FFF2-40B4-BE49-F238E27FC236}">
                <a16:creationId xmlns:a16="http://schemas.microsoft.com/office/drawing/2014/main" id="{F89FF428-120F-1A5A-6267-2242897B70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19</a:t>
            </a:fld>
            <a:endParaRPr lang="nl-NL" altLang="en-US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38422D08-9DEB-F9FC-33CF-C33CCE89D1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38093261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7EC85-E314-260F-CB4A-7206AA552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>
            <a:extLst>
              <a:ext uri="{FF2B5EF4-FFF2-40B4-BE49-F238E27FC236}">
                <a16:creationId xmlns:a16="http://schemas.microsoft.com/office/drawing/2014/main" id="{2E60EBCC-2341-9BC1-CEE4-5AD1CB842D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>
            <a:extLst>
              <a:ext uri="{FF2B5EF4-FFF2-40B4-BE49-F238E27FC236}">
                <a16:creationId xmlns:a16="http://schemas.microsoft.com/office/drawing/2014/main" id="{27024520-8339-E197-74C5-E324AC174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>
            <a:extLst>
              <a:ext uri="{FF2B5EF4-FFF2-40B4-BE49-F238E27FC236}">
                <a16:creationId xmlns:a16="http://schemas.microsoft.com/office/drawing/2014/main" id="{A39B4861-C461-52D9-AD50-11F2E9710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20</a:t>
            </a:fld>
            <a:endParaRPr lang="nl-NL" altLang="en-US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4BA851EE-526D-7F29-65B1-67634BC692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3370989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3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1761173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4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17611734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5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682420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6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682420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B3B0E-1B6A-9F02-C269-80551177D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>
            <a:extLst>
              <a:ext uri="{FF2B5EF4-FFF2-40B4-BE49-F238E27FC236}">
                <a16:creationId xmlns:a16="http://schemas.microsoft.com/office/drawing/2014/main" id="{AFD12593-1313-ED45-CED5-ABB48CF12C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>
            <a:extLst>
              <a:ext uri="{FF2B5EF4-FFF2-40B4-BE49-F238E27FC236}">
                <a16:creationId xmlns:a16="http://schemas.microsoft.com/office/drawing/2014/main" id="{D875F706-AE5D-5D72-F5D7-9C6EE782B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16388" name="Tijdelijke aanduiding voor dianummer 3">
            <a:extLst>
              <a:ext uri="{FF2B5EF4-FFF2-40B4-BE49-F238E27FC236}">
                <a16:creationId xmlns:a16="http://schemas.microsoft.com/office/drawing/2014/main" id="{A0BE20E8-F068-2B95-2F83-B76FC1649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9</a:t>
            </a:fld>
            <a:endParaRPr lang="nl-NL" altLang="en-US"/>
          </a:p>
        </p:txBody>
      </p:sp>
      <p:sp>
        <p:nvSpPr>
          <p:cNvPr id="2" name="Tijdelijke aanduiding voor voettekst 1">
            <a:extLst>
              <a:ext uri="{FF2B5EF4-FFF2-40B4-BE49-F238E27FC236}">
                <a16:creationId xmlns:a16="http://schemas.microsoft.com/office/drawing/2014/main" id="{D933A7C8-E6BA-7C64-2E30-D450499B4EF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210049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 werkomgeving: safe, orederly, samenw, support SL, resources to improve en bruikbare lkr evaluaties! Weinig switchen tussen vakken en leerjaren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11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1993065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12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3377367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altLang="en-US" dirty="0"/>
          </a:p>
        </p:txBody>
      </p:sp>
      <p:sp>
        <p:nvSpPr>
          <p:cNvPr id="1638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5848650-BDC5-43C5-9F97-DAB0391A60BF}" type="slidenum">
              <a:rPr lang="nl-NL" altLang="en-US" smtClean="0"/>
              <a:pPr eaLnBrk="1" hangingPunct="1"/>
              <a:t>13</a:t>
            </a:fld>
            <a:endParaRPr lang="nl-NL" altLang="en-US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ORD 2015</a:t>
            </a:r>
          </a:p>
        </p:txBody>
      </p:sp>
    </p:spTree>
    <p:extLst>
      <p:ext uri="{BB962C8B-B14F-4D97-AF65-F5344CB8AC3E}">
        <p14:creationId xmlns:p14="http://schemas.microsoft.com/office/powerpoint/2010/main" val="397143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44613" y="1644650"/>
            <a:ext cx="7548562" cy="1470025"/>
          </a:xfrm>
        </p:spPr>
        <p:txBody>
          <a:bodyPr lIns="91440"/>
          <a:lstStyle>
            <a:lvl1pPr>
              <a:lnSpc>
                <a:spcPts val="25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RUIMTE VOOR DE TITEL, ARIAL NARROW BOLD 26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035300"/>
            <a:ext cx="7554912" cy="1101725"/>
          </a:xfrm>
        </p:spPr>
        <p:txBody>
          <a:bodyPr lIns="91440"/>
          <a:lstStyle>
            <a:lvl1pPr marL="0" indent="0">
              <a:lnSpc>
                <a:spcPts val="2600"/>
              </a:lnSpc>
              <a:buFont typeface="Wingdings" pitchFamily="2" charset="2"/>
              <a:buNone/>
              <a:defRPr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r>
              <a:rPr lang="nl-NL"/>
              <a:t>RUIMTE VOOR DE SUBTITEL ARIAL NARROW C18/26</a:t>
            </a:r>
          </a:p>
        </p:txBody>
      </p:sp>
    </p:spTree>
    <p:extLst>
      <p:ext uri="{BB962C8B-B14F-4D97-AF65-F5344CB8AC3E}">
        <p14:creationId xmlns:p14="http://schemas.microsoft.com/office/powerpoint/2010/main" val="88636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0F998-140D-4954-AB90-2C664B00C09E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51047-42BF-4735-BE56-62B9E4678044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3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934200" y="363538"/>
            <a:ext cx="1951038" cy="524827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079500" y="363538"/>
            <a:ext cx="5702300" cy="524827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9A02B-774E-4B1B-9F2F-6C70FB697029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ADF79-6DC8-4E0A-9E74-9C5DC0562F94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640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GB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BA8477-7267-45F5-88A1-41A1CA951909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26D7F-4B93-422C-982A-F0DB7B59DC98}" type="slidenum">
              <a:rPr lang="nl-NL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733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hite with image ful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7B26CFC-DD8F-413E-8D8F-ECDE90506C8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A1D534-BFC6-4C15-927F-317BADF96C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7000" y="2088000"/>
            <a:ext cx="4076438" cy="1116000"/>
          </a:xfrm>
        </p:spPr>
        <p:txBody>
          <a:bodyPr anchor="t"/>
          <a:lstStyle>
            <a:lvl1pPr algn="l">
              <a:defRPr sz="33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53C3D9-7BAD-4D34-93C8-0BBD791270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7000" y="3924000"/>
            <a:ext cx="4076438" cy="1514775"/>
          </a:xfrm>
        </p:spPr>
        <p:txBody>
          <a:bodyPr/>
          <a:lstStyle>
            <a:lvl1pPr marL="0" indent="0" algn="l">
              <a:buNone/>
              <a:defRPr sz="1650" b="1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40098-905F-4E29-B84C-4EE5C5FA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134-A740-47D9-9359-CFD0405A8817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56D2-F2C7-4A79-9527-2A90E51F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D2DA5-11C3-4269-915A-7510F289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909" y="7020000"/>
            <a:ext cx="383381" cy="180000"/>
          </a:xfrm>
        </p:spPr>
        <p:txBody>
          <a:bodyPr/>
          <a:lstStyle>
            <a:lvl1pPr algn="r">
              <a:defRPr>
                <a:solidFill>
                  <a:srgbClr val="F0F0F0"/>
                </a:solidFill>
              </a:defRPr>
            </a:lvl1pPr>
          </a:lstStyle>
          <a:p>
            <a:fld id="{F9FB0CC8-2783-4C0F-826D-4949427531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279B465-2A50-47B3-8A31-6CA484194FB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7000" y="755999"/>
            <a:ext cx="2673000" cy="144000"/>
          </a:xfrm>
        </p:spPr>
        <p:txBody>
          <a:bodyPr wrap="square"/>
          <a:lstStyle>
            <a:lvl1pPr marL="0" indent="0" algn="l">
              <a:lnSpc>
                <a:spcPts val="750"/>
              </a:lnSpc>
              <a:buNone/>
              <a:defRPr sz="675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Faculty / Departement name</a:t>
            </a: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81E1DEF-2B94-4C73-8D26-52C70E65D6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6774" y="6175971"/>
            <a:ext cx="653728" cy="30600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217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subtitle 2 text columns and picture 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9BFD0F-6B49-48DF-92B3-F4D5EED86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40098-905F-4E29-B84C-4EE5C5FA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134-A740-47D9-9359-CFD0405A8817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56D2-F2C7-4A79-9527-2A90E51F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D2DA5-11C3-4269-915A-7510F289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909" y="7020000"/>
            <a:ext cx="383381" cy="180000"/>
          </a:xfrm>
        </p:spPr>
        <p:txBody>
          <a:bodyPr/>
          <a:lstStyle>
            <a:lvl1pPr algn="r">
              <a:defRPr>
                <a:solidFill>
                  <a:srgbClr val="F0F0F0"/>
                </a:solidFill>
              </a:defRPr>
            </a:lvl1pPr>
          </a:lstStyle>
          <a:p>
            <a:fld id="{F9FB0CC8-2783-4C0F-826D-4949427531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81E1DEF-2B94-4C73-8D26-52C70E65D6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6774" y="6175971"/>
            <a:ext cx="653728" cy="306000"/>
          </a:xfr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F5A529-C2C2-480A-BC34-25F45978E6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7000" y="2483997"/>
            <a:ext cx="3433069" cy="2952002"/>
          </a:xfrm>
        </p:spPr>
        <p:txBody>
          <a:bodyPr/>
          <a:lstStyle>
            <a:lvl1pPr>
              <a:spcBef>
                <a:spcPts val="1500"/>
              </a:spcBef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spcBef>
                <a:spcPts val="1500"/>
              </a:spcBef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71192838-A27A-42A6-9CBC-01ED70E20F1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783500" y="2483997"/>
            <a:ext cx="3434400" cy="2952002"/>
          </a:xfrm>
        </p:spPr>
        <p:txBody>
          <a:bodyPr/>
          <a:lstStyle>
            <a:lvl1pPr>
              <a:spcBef>
                <a:spcPts val="1500"/>
              </a:spcBef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spcBef>
                <a:spcPts val="1500"/>
              </a:spcBef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8213F7D-7E1E-45AD-9776-952BBB5407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7001" y="1745998"/>
            <a:ext cx="7650899" cy="540000"/>
          </a:xfrm>
        </p:spPr>
        <p:txBody>
          <a:bodyPr/>
          <a:lstStyle>
            <a:lvl1pPr marL="0" indent="0" algn="l">
              <a:buNone/>
              <a:defRPr sz="1650" b="1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F29215A-A3AF-4036-AB1D-81A1281D41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7001" y="755999"/>
            <a:ext cx="7650899" cy="972000"/>
          </a:xfrm>
        </p:spPr>
        <p:txBody>
          <a:bodyPr anchor="t"/>
          <a:lstStyle>
            <a:lvl1pPr algn="l">
              <a:lnSpc>
                <a:spcPts val="2925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30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40098-905F-4E29-B84C-4EE5C5FA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134-A740-47D9-9359-CFD0405A8817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56D2-F2C7-4A79-9527-2A90E51F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D2DA5-11C3-4269-915A-7510F289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909" y="7020000"/>
            <a:ext cx="383381" cy="180000"/>
          </a:xfrm>
        </p:spPr>
        <p:txBody>
          <a:bodyPr/>
          <a:lstStyle>
            <a:lvl1pPr algn="r">
              <a:defRPr>
                <a:solidFill>
                  <a:srgbClr val="F0F0F0"/>
                </a:solidFill>
              </a:defRPr>
            </a:lvl1pPr>
          </a:lstStyle>
          <a:p>
            <a:fld id="{F9FB0CC8-2783-4C0F-826D-4949427531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81E1DEF-2B94-4C73-8D26-52C70E65D6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6774" y="6175971"/>
            <a:ext cx="653728" cy="306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1F5BD0-C32D-4D2D-9F81-F5B4B6D0A7F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567000" y="2124000"/>
            <a:ext cx="8289000" cy="3744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F29215A-A3AF-4036-AB1D-81A1281D41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7000" y="755999"/>
            <a:ext cx="8289000" cy="972000"/>
          </a:xfrm>
        </p:spPr>
        <p:txBody>
          <a:bodyPr anchor="t"/>
          <a:lstStyle>
            <a:lvl1pPr algn="l">
              <a:lnSpc>
                <a:spcPts val="2925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45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subtitle text column and tree pictures r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CE6E18C3-B18C-4259-BE5E-9992831168A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93000" y="0"/>
            <a:ext cx="3051000" cy="2286000"/>
          </a:xfrm>
          <a:noFill/>
        </p:spPr>
        <p:txBody>
          <a:bodyPr tIns="72000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70D65982-D398-43E3-90F7-CEE79989B57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093000" y="2286000"/>
            <a:ext cx="3051000" cy="2286000"/>
          </a:xfrm>
          <a:noFill/>
        </p:spPr>
        <p:txBody>
          <a:bodyPr tIns="72000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098F7AC7-6059-4E83-B969-AFC459700F0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093000" y="4572000"/>
            <a:ext cx="3051000" cy="2286000"/>
          </a:xfrm>
          <a:noFill/>
        </p:spPr>
        <p:txBody>
          <a:bodyPr tIns="72000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40098-905F-4E29-B84C-4EE5C5FA6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DB134-A740-47D9-9359-CFD0405A8817}" type="datetimeFigureOut">
              <a:rPr lang="en-US" smtClean="0"/>
              <a:t>3/18/2026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56D2-F2C7-4A79-9527-2A90E51F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D2DA5-11C3-4269-915A-7510F289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909" y="7020000"/>
            <a:ext cx="383381" cy="180000"/>
          </a:xfrm>
        </p:spPr>
        <p:txBody>
          <a:bodyPr/>
          <a:lstStyle>
            <a:lvl1pPr algn="r">
              <a:defRPr>
                <a:solidFill>
                  <a:srgbClr val="F0F0F0"/>
                </a:solidFill>
              </a:defRPr>
            </a:lvl1pPr>
          </a:lstStyle>
          <a:p>
            <a:fld id="{F9FB0CC8-2783-4C0F-826D-4949427531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F5A529-C2C2-480A-BC34-25F45978E62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7001" y="2483997"/>
            <a:ext cx="3429000" cy="2952002"/>
          </a:xfrm>
        </p:spPr>
        <p:txBody>
          <a:bodyPr/>
          <a:lstStyle>
            <a:lvl1pPr>
              <a:spcBef>
                <a:spcPts val="1500"/>
              </a:spcBef>
              <a:defRPr/>
            </a:lvl1pPr>
            <a:lvl4pPr>
              <a:spcBef>
                <a:spcPts val="1500"/>
              </a:spcBef>
              <a:defRPr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8213F7D-7E1E-45AD-9776-952BBB5407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67001" y="1745998"/>
            <a:ext cx="3429000" cy="540000"/>
          </a:xfrm>
        </p:spPr>
        <p:txBody>
          <a:bodyPr/>
          <a:lstStyle>
            <a:lvl1pPr marL="0" indent="0" algn="l">
              <a:buNone/>
              <a:defRPr sz="1650" b="1" cap="all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F29215A-A3AF-4036-AB1D-81A1281D41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7001" y="755999"/>
            <a:ext cx="3429000" cy="972000"/>
          </a:xfrm>
        </p:spPr>
        <p:txBody>
          <a:bodyPr anchor="t"/>
          <a:lstStyle>
            <a:lvl1pPr algn="l">
              <a:lnSpc>
                <a:spcPts val="2925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84B93F48-E543-4E2A-836A-F0358B85EDC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6774" y="6175971"/>
            <a:ext cx="653728" cy="306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 sz="100"/>
            </a:lvl1pPr>
          </a:lstStyle>
          <a:p>
            <a:pPr lvl="0"/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75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78B6-138E-4F3E-9AA7-3DC5DB3D3BF4}" type="datetime1">
              <a:rPr lang="nl-NL" smtClean="0"/>
              <a:t>18-3-2026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53581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DC0A6-8D0B-439B-A4E3-A96205A48D19}" type="datetime1">
              <a:rPr lang="nl-NL" smtClean="0"/>
              <a:t>18-3-2026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3503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8BCFA-ED7A-4C3A-B008-6BA18E50F3E0}" type="datetime1">
              <a:rPr lang="nl-NL" smtClean="0"/>
              <a:t>18-3-2026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91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477995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2BE5-CB19-435A-94FF-4DFD035EED6C}" type="datetime1">
              <a:rPr lang="nl-NL" smtClean="0"/>
              <a:t>18-3-2026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2849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99FCD-9F0C-461C-A807-3F3F1B986B0B}" type="datetime1">
              <a:rPr lang="nl-NL" smtClean="0"/>
              <a:t>18-3-2026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64530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0852B-C954-4E17-A329-71857AC132ED}" type="datetime1">
              <a:rPr lang="nl-NL" smtClean="0"/>
              <a:t>18-3-2026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40599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6F861-EF8D-436F-8408-AB7E28C7BC54}" type="datetime1">
              <a:rPr lang="nl-NL" smtClean="0"/>
              <a:t>18-3-2026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821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8CBDA-744C-41DC-BB38-A9B899B5B08E}" type="datetime1">
              <a:rPr lang="nl-NL" smtClean="0"/>
              <a:t>18-3-2026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60600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F8DA9-98CC-4710-A0E0-57C48C0AE0C6}" type="datetime1">
              <a:rPr lang="nl-NL" smtClean="0"/>
              <a:t>18-3-2026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55673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7C0B5-766E-4CF1-8A62-7D6EC0091B72}" type="datetime1">
              <a:rPr lang="nl-NL" smtClean="0"/>
              <a:t>18-3-2026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76925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CC46-6385-45DF-BED0-1476C13D106C}" type="datetime1">
              <a:rPr lang="nl-NL" smtClean="0"/>
              <a:t>18-3-2026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1062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B697D6-D65D-49FD-8F5D-024D8AAA68BB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92C32-ECA5-46A4-A048-CAEC2638C4BA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5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079500" y="2051050"/>
            <a:ext cx="3824288" cy="356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56188" y="2051050"/>
            <a:ext cx="3825875" cy="356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AC708-9A43-4372-A233-84C3F1185060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0B8DA-76B8-427B-8472-B2796292F617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33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5DB8B-A19D-4111-B0C8-08C6BF56C2DE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86480-8417-48FC-B1AF-7B2381AF7AD1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830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79517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575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836F3-919A-4B4D-8CDC-8F59D22073D2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89CF9-7D8C-4141-A5F6-817068521BB5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05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572375" y="6402388"/>
            <a:ext cx="9366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B14FC-EE80-4374-813B-493BCB21690E}" type="datetime1">
              <a:rPr lang="nl-NL" smtClean="0">
                <a:solidFill>
                  <a:srgbClr val="000000"/>
                </a:solidFill>
              </a:rPr>
              <a:t>18-3-2026</a:t>
            </a:fld>
            <a:endParaRPr lang="nl-NL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40125" y="6402388"/>
            <a:ext cx="40322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09000" y="6400800"/>
            <a:ext cx="37465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6FED5-0591-4133-807B-B80E870C3736}" type="slidenum">
              <a:rPr lang="nl-N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nl-N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389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363538"/>
            <a:ext cx="78057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2051050"/>
            <a:ext cx="7802563" cy="356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079500" y="1636713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000000"/>
              </a:solidFill>
            </a:endParaRPr>
          </a:p>
        </p:txBody>
      </p:sp>
      <p:pic>
        <p:nvPicPr>
          <p:cNvPr id="1032" name="Picture 11" descr="UT_Logo_2400_Black_NL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388" y="6335713"/>
            <a:ext cx="1993900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9545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 Narrow" pitchFamily="34" charset="0"/>
        </a:defRPr>
      </a:lvl9pPr>
    </p:titleStyle>
    <p:bodyStyle>
      <a:lvl1pPr marL="255588" indent="-255588" algn="l" defTabSz="238125" rtl="0" eaLnBrk="0" fontAlgn="base" hangingPunct="0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80988" algn="l" defTabSz="238125" rtl="0" eaLnBrk="0" fontAlgn="base" hangingPunct="0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801688" indent="-238125" algn="l" defTabSz="238125" rtl="0" eaLnBrk="0" fontAlgn="base" hangingPunct="0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077913" indent="-250825" algn="l" defTabSz="238125" rtl="0" eaLnBrk="0" fontAlgn="base" hangingPunct="0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344613" indent="-255588" algn="l" defTabSz="238125" rtl="0" eaLnBrk="0" fontAlgn="base" hangingPunct="0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1801813" indent="-255588" algn="l" defTabSz="238125" rtl="0" fontAlgn="base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259013" indent="-255588" algn="l" defTabSz="238125" rtl="0" fontAlgn="base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716213" indent="-255588" algn="l" defTabSz="238125" rtl="0" fontAlgn="base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173413" indent="-255588" algn="l" defTabSz="238125" rtl="0" fontAlgn="base">
        <a:lnSpc>
          <a:spcPts val="2500"/>
        </a:lnSpc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34DED-CC6E-442B-B092-40C7EF37636A}" type="datetime1">
              <a:rPr lang="nl-NL" smtClean="0"/>
              <a:t>18-3-2026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D3016-578D-4B05-A976-CC961620AF9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14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5167BC-1318-460A-BE3F-83F3EBA9B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908721"/>
            <a:ext cx="8352928" cy="2520280"/>
          </a:xfrm>
        </p:spPr>
        <p:txBody>
          <a:bodyPr/>
          <a:lstStyle/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Teaching quality and how optimize it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E870F2D-8831-429B-944F-311201CA6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7000" y="3800250"/>
            <a:ext cx="5661184" cy="1136081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1500" b="0" dirty="0">
                <a:solidFill>
                  <a:schemeClr val="tx1"/>
                </a:solidFill>
              </a:rPr>
              <a:t>Adrie Visscher</a:t>
            </a:r>
          </a:p>
          <a:p>
            <a:endParaRPr lang="en-US" sz="1500" b="0" dirty="0">
              <a:solidFill>
                <a:schemeClr val="tx1"/>
              </a:solidFill>
            </a:endParaRPr>
          </a:p>
          <a:p>
            <a:r>
              <a:rPr lang="en-US" sz="1500" dirty="0">
                <a:solidFill>
                  <a:schemeClr val="tx1"/>
                </a:solidFill>
              </a:rPr>
              <a:t>ELAN</a:t>
            </a:r>
            <a:r>
              <a:rPr lang="en-US" sz="1500" b="0" dirty="0">
                <a:solidFill>
                  <a:schemeClr val="tx1"/>
                </a:solidFill>
              </a:rPr>
              <a:t>, TEACHER Professional Development </a:t>
            </a: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272195B8-B62D-4A80-95D4-70616589C6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04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87471C2-D498-87BE-5E3B-C835B3FF3B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064896" cy="105103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Answer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1 </a:t>
            </a: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from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learning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theory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</a:t>
            </a:r>
            <a:b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 these 4 match?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177A286-2AF7-C188-C545-639F193E4563}"/>
              </a:ext>
            </a:extLst>
          </p:cNvPr>
          <p:cNvSpPr/>
          <p:nvPr/>
        </p:nvSpPr>
        <p:spPr>
          <a:xfrm>
            <a:off x="3927708" y="2497358"/>
            <a:ext cx="1494896" cy="862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">
            <a:extLst>
              <a:ext uri="{FF2B5EF4-FFF2-40B4-BE49-F238E27FC236}">
                <a16:creationId xmlns:a16="http://schemas.microsoft.com/office/drawing/2014/main" id="{5A3DCB73-DDAD-691E-1778-C92C8F6674A7}"/>
              </a:ext>
            </a:extLst>
          </p:cNvPr>
          <p:cNvSpPr/>
          <p:nvPr/>
        </p:nvSpPr>
        <p:spPr>
          <a:xfrm>
            <a:off x="6080528" y="3403336"/>
            <a:ext cx="1587816" cy="862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LP</a:t>
            </a:r>
          </a:p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methode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">
            <a:extLst>
              <a:ext uri="{FF2B5EF4-FFF2-40B4-BE49-F238E27FC236}">
                <a16:creationId xmlns:a16="http://schemas.microsoft.com/office/drawing/2014/main" id="{02016C81-2D2C-AAF6-C600-8443FE99DCCE}"/>
              </a:ext>
            </a:extLst>
          </p:cNvPr>
          <p:cNvSpPr/>
          <p:nvPr/>
        </p:nvSpPr>
        <p:spPr>
          <a:xfrm>
            <a:off x="3927706" y="4248401"/>
            <a:ext cx="1494896" cy="862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LP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">
            <a:extLst>
              <a:ext uri="{FF2B5EF4-FFF2-40B4-BE49-F238E27FC236}">
                <a16:creationId xmlns:a16="http://schemas.microsoft.com/office/drawing/2014/main" id="{EE4A36EC-B201-56C4-E87F-465B81EB8E6F}"/>
              </a:ext>
            </a:extLst>
          </p:cNvPr>
          <p:cNvSpPr/>
          <p:nvPr/>
        </p:nvSpPr>
        <p:spPr>
          <a:xfrm>
            <a:off x="1774886" y="3386277"/>
            <a:ext cx="1494896" cy="8621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inhoud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6">
            <a:extLst>
              <a:ext uri="{FF2B5EF4-FFF2-40B4-BE49-F238E27FC236}">
                <a16:creationId xmlns:a16="http://schemas.microsoft.com/office/drawing/2014/main" id="{882F6400-B6C7-5836-4D15-E67884F2F814}"/>
              </a:ext>
            </a:extLst>
          </p:cNvPr>
          <p:cNvCxnSpPr>
            <a:cxnSpLocks/>
            <a:stCxn id="2" idx="2"/>
            <a:endCxn id="16" idx="7"/>
          </p:cNvCxnSpPr>
          <p:nvPr/>
        </p:nvCxnSpPr>
        <p:spPr>
          <a:xfrm flipH="1">
            <a:off x="3050860" y="2928421"/>
            <a:ext cx="876848" cy="58411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0">
            <a:extLst>
              <a:ext uri="{FF2B5EF4-FFF2-40B4-BE49-F238E27FC236}">
                <a16:creationId xmlns:a16="http://schemas.microsoft.com/office/drawing/2014/main" id="{1CD7AEAD-B119-7134-5DE8-1E208BCA09DF}"/>
              </a:ext>
            </a:extLst>
          </p:cNvPr>
          <p:cNvCxnSpPr>
            <a:cxnSpLocks/>
            <a:stCxn id="2" idx="6"/>
            <a:endCxn id="14" idx="1"/>
          </p:cNvCxnSpPr>
          <p:nvPr/>
        </p:nvCxnSpPr>
        <p:spPr>
          <a:xfrm>
            <a:off x="5422604" y="2928420"/>
            <a:ext cx="890454" cy="601171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4">
            <a:extLst>
              <a:ext uri="{FF2B5EF4-FFF2-40B4-BE49-F238E27FC236}">
                <a16:creationId xmlns:a16="http://schemas.microsoft.com/office/drawing/2014/main" id="{9E219D2E-A1CB-A495-B322-421963A3B85B}"/>
              </a:ext>
            </a:extLst>
          </p:cNvPr>
          <p:cNvCxnSpPr>
            <a:cxnSpLocks/>
            <a:stCxn id="15" idx="2"/>
            <a:endCxn id="16" idx="5"/>
          </p:cNvCxnSpPr>
          <p:nvPr/>
        </p:nvCxnSpPr>
        <p:spPr>
          <a:xfrm flipH="1" flipV="1">
            <a:off x="3050859" y="4122145"/>
            <a:ext cx="876847" cy="55731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1">
            <a:extLst>
              <a:ext uri="{FF2B5EF4-FFF2-40B4-BE49-F238E27FC236}">
                <a16:creationId xmlns:a16="http://schemas.microsoft.com/office/drawing/2014/main" id="{771E57F6-EB80-95D4-2079-66EE67501D88}"/>
              </a:ext>
            </a:extLst>
          </p:cNvPr>
          <p:cNvCxnSpPr>
            <a:cxnSpLocks/>
            <a:stCxn id="15" idx="6"/>
            <a:endCxn id="14" idx="3"/>
          </p:cNvCxnSpPr>
          <p:nvPr/>
        </p:nvCxnSpPr>
        <p:spPr>
          <a:xfrm flipV="1">
            <a:off x="5422602" y="4139205"/>
            <a:ext cx="890456" cy="540258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>
            <a:extLst>
              <a:ext uri="{FF2B5EF4-FFF2-40B4-BE49-F238E27FC236}">
                <a16:creationId xmlns:a16="http://schemas.microsoft.com/office/drawing/2014/main" id="{C094DE65-56ED-5A54-54DC-F7D3E4875537}"/>
              </a:ext>
            </a:extLst>
          </p:cNvPr>
          <p:cNvCxnSpPr>
            <a:cxnSpLocks/>
            <a:stCxn id="16" idx="6"/>
            <a:endCxn id="14" idx="2"/>
          </p:cNvCxnSpPr>
          <p:nvPr/>
        </p:nvCxnSpPr>
        <p:spPr>
          <a:xfrm>
            <a:off x="3269782" y="3817339"/>
            <a:ext cx="2810746" cy="17059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618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Answer 2: Deliberate practice -&gt; what leads to exceptional performance?</a:t>
            </a:r>
            <a:endParaRPr lang="en-US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079500" y="1628800"/>
            <a:ext cx="8317036" cy="3983013"/>
          </a:xfrm>
        </p:spPr>
        <p:txBody>
          <a:bodyPr/>
          <a:lstStyle/>
          <a:p>
            <a:pPr marL="0" indent="0" eaLnBrk="1" hangingPunct="1">
              <a:buNone/>
            </a:pPr>
            <a:endParaRPr lang="nl-NL" altLang="nl-NL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Not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repeating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already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masters</a:t>
            </a: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Practice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experience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-&gt;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natural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ceiling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(‘o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kay plateau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’)</a:t>
            </a: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Without </a:t>
            </a:r>
            <a:r>
              <a:rPr 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FOCUSED </a:t>
            </a:r>
            <a:r>
              <a:rPr 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practice</a:t>
            </a:r>
            <a:r>
              <a:rPr 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</a:t>
            </a:r>
            <a:r>
              <a:rPr 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exceptional</a:t>
            </a:r>
            <a:r>
              <a:rPr 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skills</a:t>
            </a: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development of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mental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models</a:t>
            </a:r>
            <a:endParaRPr lang="nl-NL" altLang="nl-NL" sz="2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000" i="1" dirty="0"/>
          </a:p>
          <a:p>
            <a:pPr marL="0" indent="0" eaLnBrk="1" hangingPunct="1">
              <a:buNone/>
            </a:pPr>
            <a:endParaRPr lang="nl-NL" altLang="nl-NL" sz="2000" i="1" dirty="0"/>
          </a:p>
          <a:p>
            <a:pPr eaLnBrk="1" hangingPunct="1"/>
            <a:endParaRPr lang="nl-NL" altLang="nl-NL" sz="2000" i="1" dirty="0"/>
          </a:p>
          <a:p>
            <a:pPr eaLnBrk="1" hangingPunct="1"/>
            <a:endParaRPr lang="nl-NL" altLang="nl-NL" sz="2000" i="1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2320" y="4497512"/>
            <a:ext cx="1691680" cy="236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35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363538"/>
            <a:ext cx="7697614" cy="1143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Principles D</a:t>
            </a:r>
            <a:r>
              <a:rPr lang="en-US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eliberate Practice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628800"/>
            <a:ext cx="7848872" cy="39830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Keep a strong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motivation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(want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badly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457200" indent="-457200" eaLnBrk="1" hangingPunct="1">
              <a:buFont typeface="+mj-lt"/>
              <a:buAutoNum type="arabicPeriod"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Leave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comfort zone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compare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‘</a:t>
            </a:r>
            <a:r>
              <a:rPr lang="nl-NL" altLang="nl-NL" sz="22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very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good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</a:t>
            </a:r>
          </a:p>
          <a:p>
            <a:pPr marL="457200" indent="-457200" eaLnBrk="1" hangingPunct="1">
              <a:buAutoNum type="arabicPeriod"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Formulate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very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precise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improvement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goal</a:t>
            </a:r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</a:t>
            </a:r>
            <a:r>
              <a:rPr lang="nl-NL" altLang="nl-NL" sz="22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Practice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long time,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short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but</a:t>
            </a:r>
            <a:r>
              <a:rPr lang="nl-NL" altLang="nl-NL" sz="22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intense</a:t>
            </a: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  <a:p>
            <a:pPr marL="0" indent="0" eaLnBrk="1" hangingPunct="1">
              <a:buNone/>
            </a:pPr>
            <a:endParaRPr lang="nl-NL" altLang="nl-NL" sz="2000" dirty="0"/>
          </a:p>
          <a:p>
            <a:pPr marL="0" indent="0" eaLnBrk="1" hangingPunct="1">
              <a:buNone/>
            </a:pPr>
            <a:endParaRPr lang="nl-NL" altLang="nl-NL" sz="2000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890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363538"/>
            <a:ext cx="7697614" cy="1143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Principles D</a:t>
            </a:r>
            <a:r>
              <a:rPr lang="en-US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eliberate Practice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628800"/>
            <a:ext cx="7848872" cy="3983013"/>
          </a:xfrm>
        </p:spPr>
        <p:txBody>
          <a:bodyPr/>
          <a:lstStyle/>
          <a:p>
            <a:pPr eaLnBrk="1" hangingPunct="1"/>
            <a:endParaRPr lang="nl-NL" altLang="nl-NL" sz="2000" dirty="0"/>
          </a:p>
          <a:p>
            <a:pPr marL="0" indent="0" eaLnBrk="1" hangingPunct="1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5. A c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oach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knows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eaLnBrk="1" hangingPunct="1"/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‘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Good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’ 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looks like</a:t>
            </a:r>
          </a:p>
          <a:p>
            <a:pPr eaLnBrk="1" hangingPunct="1"/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are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tasks</a:t>
            </a:r>
            <a:endParaRPr lang="nl-NL" altLang="nl-NL" sz="2200" dirty="0">
              <a:solidFill>
                <a:schemeClr val="accent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/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give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feedback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effectively</a:t>
            </a: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  <a:p>
            <a:pPr marL="0" indent="0" eaLnBrk="1" hangingPunct="1">
              <a:buNone/>
            </a:pPr>
            <a:endParaRPr lang="nl-NL" altLang="nl-NL" sz="2000" dirty="0"/>
          </a:p>
          <a:p>
            <a:pPr marL="0" indent="0" eaLnBrk="1" hangingPunct="1">
              <a:buNone/>
            </a:pPr>
            <a:endParaRPr lang="nl-NL" altLang="nl-NL" sz="2000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11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23FC5-9284-9D76-A89F-9D9154CF4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368BBBD3-095D-32A1-6663-770676A7F8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0" y="363538"/>
            <a:ext cx="8029004" cy="1143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Answer 3: meta analysis effective TPD </a:t>
            </a:r>
            <a:endParaRPr lang="en-US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E3B9C9FA-DFAF-EE52-82AB-97E1EF543B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0" y="1628800"/>
            <a:ext cx="7802563" cy="4608512"/>
          </a:xfrm>
        </p:spPr>
        <p:txBody>
          <a:bodyPr/>
          <a:lstStyle/>
          <a:p>
            <a:pPr marL="457200" indent="-457200">
              <a:buAutoNum type="arabicPeriod"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GB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800" dirty="0"/>
              <a:t> 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b="1" dirty="0"/>
          </a:p>
          <a:p>
            <a:pPr eaLnBrk="1" hangingPunct="1"/>
            <a:endParaRPr lang="en-US" altLang="nl-NL" sz="1400" dirty="0"/>
          </a:p>
        </p:txBody>
      </p:sp>
      <p:pic>
        <p:nvPicPr>
          <p:cNvPr id="5126" name="Afbeelding 7" descr="UT powerpoint sheet small 3.jpg">
            <a:extLst>
              <a:ext uri="{FF2B5EF4-FFF2-40B4-BE49-F238E27FC236}">
                <a16:creationId xmlns:a16="http://schemas.microsoft.com/office/drawing/2014/main" id="{BF05DFF5-3C14-728A-15BD-4E7A2459B7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C507FEC-01F0-4A21-B1F7-3DF42CCA88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688" y="1677477"/>
            <a:ext cx="5328592" cy="455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2683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4E48E-B558-E6B0-E069-051B074BB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CFA082B0-F244-A9CD-2C65-ACD2FE8B7E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83B76E1-292F-2CE1-3C18-5FAC1A0059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1560" y="2132856"/>
            <a:ext cx="8424936" cy="2905869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Average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effect: 0.09 (=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medium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effect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Strong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differences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between interventions: -0.15 - 0.31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Probability</a:t>
            </a:r>
            <a:r>
              <a:rPr lang="nl-NL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&gt; 0   = 85% </a:t>
            </a:r>
          </a:p>
          <a:p>
            <a:pPr marL="0" indent="0">
              <a:buNone/>
            </a:pPr>
            <a:r>
              <a:rPr 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Probability</a:t>
            </a:r>
            <a:r>
              <a:rPr lang="nl-NL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&gt;.05 = 64% </a:t>
            </a:r>
          </a:p>
          <a:p>
            <a:pPr marL="0" indent="0">
              <a:buNone/>
            </a:pPr>
            <a:r>
              <a:rPr 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Probability</a:t>
            </a:r>
            <a:r>
              <a:rPr lang="nl-NL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&gt;.20 = 12%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90A0B8-1E1E-017F-647A-6043BCF77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49238" cy="1368152"/>
          </a:xfrm>
        </p:spPr>
        <p:txBody>
          <a:bodyPr/>
          <a:lstStyle/>
          <a:p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Results meta analysis</a:t>
            </a:r>
          </a:p>
        </p:txBody>
      </p:sp>
    </p:spTree>
    <p:extLst>
      <p:ext uri="{BB962C8B-B14F-4D97-AF65-F5344CB8AC3E}">
        <p14:creationId xmlns:p14="http://schemas.microsoft.com/office/powerpoint/2010/main" val="137697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6676C-6EB7-E001-D697-77E74CF4B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D4AFE9D2-FFC8-D049-56F9-76162CA9E4C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4562DA-7081-5079-DDBC-0CD0989BF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001" y="1196752"/>
            <a:ext cx="6813310" cy="55213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More effective if more of these 4</a:t>
            </a: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                  </a:t>
            </a:r>
            <a:br>
              <a:rPr lang="en-US" sz="3000" dirty="0"/>
            </a:br>
            <a:br>
              <a:rPr lang="en-US" sz="3000" dirty="0">
                <a:solidFill>
                  <a:schemeClr val="accent2"/>
                </a:solidFill>
              </a:rPr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endParaRPr lang="en-US" sz="3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B74927-0F75-4D4F-8732-268C35892513}"/>
              </a:ext>
            </a:extLst>
          </p:cNvPr>
          <p:cNvSpPr txBox="1"/>
          <p:nvPr/>
        </p:nvSpPr>
        <p:spPr>
          <a:xfrm>
            <a:off x="552193" y="2132856"/>
            <a:ext cx="669674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Specification of clear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standards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: ‘Good’</a:t>
            </a:r>
          </a:p>
          <a:p>
            <a:endParaRPr 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Stimulation of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teacher self-regulation</a:t>
            </a:r>
          </a:p>
          <a:p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Coaching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in the classroom</a:t>
            </a:r>
          </a:p>
          <a:p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Participating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together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in training trajectories</a:t>
            </a:r>
            <a:endParaRPr lang="nl-NL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CA7B98-401F-4612-9636-CBB9435466E3}"/>
              </a:ext>
            </a:extLst>
          </p:cNvPr>
          <p:cNvSpPr txBox="1"/>
          <p:nvPr/>
        </p:nvSpPr>
        <p:spPr>
          <a:xfrm>
            <a:off x="567000" y="5229200"/>
            <a:ext cx="8181464" cy="696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lnSpc>
                <a:spcPts val="2500"/>
              </a:lnSpc>
              <a:spcBef>
                <a:spcPts val="1500"/>
              </a:spcBef>
            </a:pPr>
            <a:r>
              <a:rPr lang="en-US" sz="22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40, 39, 32, 13 interventions resp. 1, 2, 3, 4 principles</a:t>
            </a:r>
            <a:endParaRPr lang="nl-NL" sz="220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8833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7F735-30BB-0F0F-7220-266E846D3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BBB111F-6406-7F2E-391F-8D11DD9EB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529" y="836711"/>
            <a:ext cx="7894372" cy="122413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Answer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4: </a:t>
            </a: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Improvement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Science </a:t>
            </a:r>
            <a:b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nl-NL" sz="24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74005020-88FE-30E5-0A27-22F6C399F4F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51520" y="1556792"/>
            <a:ext cx="9073008" cy="3678414"/>
          </a:xfrm>
        </p:spPr>
        <p:txBody>
          <a:bodyPr/>
          <a:lstStyle/>
          <a:p>
            <a:pPr marL="0" indent="0">
              <a:buNone/>
            </a:pPr>
            <a:endParaRPr lang="nl-NL" altLang="nl-NL" sz="1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1. Data -&gt;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problem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+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cause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&lt;-&gt; 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Problem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?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Fixed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programme</a:t>
            </a:r>
            <a:endParaRPr lang="nl-NL" altLang="nl-NL" sz="18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2.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Aware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of 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performance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variation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&lt;-&gt; 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Often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size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fits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all</a:t>
            </a:r>
            <a:endParaRPr lang="nl-NL" altLang="nl-NL" sz="18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Precise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improvement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goal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     &lt;-&gt;  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Global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goal, TPD is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always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OK</a:t>
            </a:r>
          </a:p>
          <a:p>
            <a:pPr marL="0" indent="0">
              <a:buNone/>
            </a:pP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 </a:t>
            </a:r>
            <a:r>
              <a:rPr lang="nl-NL" altLang="nl-NL" sz="18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onitor 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effects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(PDCA-</a:t>
            </a:r>
            <a:r>
              <a:rPr lang="nl-NL" altLang="nl-NL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cycles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      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&lt;-&gt;  </a:t>
            </a:r>
            <a:r>
              <a:rPr lang="nl-NL" altLang="nl-NL" sz="18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Satisfied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?	</a:t>
            </a:r>
          </a:p>
          <a:p>
            <a:pPr marL="0" indent="0">
              <a:buNone/>
            </a:pP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5.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with</a:t>
            </a:r>
            <a:r>
              <a:rPr lang="nl-NL" altLang="nl-NL" sz="18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practitioners</a:t>
            </a:r>
            <a:r>
              <a:rPr lang="nl-NL" altLang="nl-NL" sz="18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nl-NL" altLang="nl-NL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 </a:t>
            </a:r>
            <a:r>
              <a:rPr lang="nl-NL" altLang="nl-NL" sz="18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PLCs</a:t>
            </a:r>
            <a:r>
              <a:rPr lang="nl-NL" altLang="nl-NL" sz="18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&lt;-&gt;  Dominant </a:t>
            </a:r>
            <a:r>
              <a:rPr lang="nl-NL" altLang="nl-NL" sz="18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experts</a:t>
            </a:r>
          </a:p>
          <a:p>
            <a:pPr marL="0" indent="0">
              <a:buNone/>
            </a:pPr>
            <a:endParaRPr lang="nl-NL" altLang="nl-NL" sz="1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altLang="nl-NL" sz="18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nl-NL" alt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nl-N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7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DDFC3-C6D3-DD42-B23A-075E769CB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1660A7D7-7FBD-28EA-F66A-DCAA1447B8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0E1B30B-E519-83C9-2D0B-B82B8F11B12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7001" y="1700808"/>
            <a:ext cx="8757527" cy="3869120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FBA12D-F288-82C0-19E6-4E0AAB637C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2132856"/>
            <a:ext cx="7200800" cy="2520280"/>
          </a:xfrm>
        </p:spPr>
        <p:txBody>
          <a:bodyPr/>
          <a:lstStyle/>
          <a:p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400" b="0" dirty="0">
                <a:latin typeface="Verdana" panose="020B0604030504040204" pitchFamily="34" charset="0"/>
                <a:ea typeface="Verdana" panose="020B0604030504040204" pitchFamily="34" charset="0"/>
              </a:rPr>
              <a:t>Nice, but what to do with these 4 answers for evidence-based, effective TPD?</a:t>
            </a: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br>
              <a:rPr lang="en-US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68262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9C7CD-97FC-F780-C929-6547E52A3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47B4C9EC-3539-87B0-D847-EE505AAD4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0" y="363538"/>
            <a:ext cx="8173020" cy="977230"/>
          </a:xfrm>
        </p:spPr>
        <p:txBody>
          <a:bodyPr/>
          <a:lstStyle/>
          <a:p>
            <a:pPr eaLnBrk="1" hangingPunct="1"/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Evidence-informed TPD </a:t>
            </a:r>
            <a:endParaRPr lang="en-US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3CABB672-05C0-80A4-BFCA-69C1962A77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0" y="1628800"/>
            <a:ext cx="8317036" cy="453650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 on a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PROBLEM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based on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quality data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collected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TPD does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not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necessarily have to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fun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Internally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ogether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sz="2200" dirty="0" err="1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e.g.,feasibility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 and with externals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How does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GOOD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look like, and who says so?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What does one have to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know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 able of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and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believe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for GOOD?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eaLnBrk="1" hangingPunct="1">
              <a:buAutoNum type="arabicPeriod"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</p:txBody>
      </p:sp>
      <p:pic>
        <p:nvPicPr>
          <p:cNvPr id="5126" name="Afbeelding 7" descr="UT powerpoint sheet small 3.jpg">
            <a:extLst>
              <a:ext uri="{FF2B5EF4-FFF2-40B4-BE49-F238E27FC236}">
                <a16:creationId xmlns:a16="http://schemas.microsoft.com/office/drawing/2014/main" id="{122DCB88-BCDA-F29E-6856-F9ACDED0BB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840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E586B-D20F-66F6-6DE8-015197310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22033E95-EECF-809C-6C82-A8EA90D6BC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will talk about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EBF3E16D-F9C4-E7E9-5FB1-70F1ED48DC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0" y="2051050"/>
            <a:ext cx="8245028" cy="4186262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 The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of teachers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development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their</a:t>
            </a:r>
          </a:p>
          <a:p>
            <a:pPr marL="0" indent="0"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competences</a:t>
            </a: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AutoNum type="arabicPeriod"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relevance of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TPD</a:t>
            </a:r>
          </a:p>
          <a:p>
            <a:pPr marL="457200" indent="-457200">
              <a:buAutoNum type="arabicPeriod"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3. Four perspectives on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TPD is effective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AutoNum type="arabicPeriod"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A proposal for e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vidence-informed TPD</a:t>
            </a:r>
          </a:p>
          <a:p>
            <a:pPr marL="457200" indent="-457200">
              <a:buAutoNum type="arabicPeriod"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buAutoNum type="arabicPeriod"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b="1" dirty="0"/>
          </a:p>
          <a:p>
            <a:pPr eaLnBrk="1" hangingPunct="1"/>
            <a:endParaRPr lang="en-US" altLang="nl-NL" sz="1400" dirty="0"/>
          </a:p>
        </p:txBody>
      </p:sp>
      <p:pic>
        <p:nvPicPr>
          <p:cNvPr id="5126" name="Afbeelding 7" descr="UT powerpoint sheet small 3.jpg">
            <a:extLst>
              <a:ext uri="{FF2B5EF4-FFF2-40B4-BE49-F238E27FC236}">
                <a16:creationId xmlns:a16="http://schemas.microsoft.com/office/drawing/2014/main" id="{FE2130B0-070A-FAD8-9BD6-83FAE1A83E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74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06C83-1C07-4990-ED69-11B81ED827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BF13562E-A787-7AD1-8FB5-BCD6EF76F4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624" y="363538"/>
            <a:ext cx="8352928" cy="977230"/>
          </a:xfrm>
        </p:spPr>
        <p:txBody>
          <a:bodyPr/>
          <a:lstStyle/>
          <a:p>
            <a:pPr eaLnBrk="1" hangingPunct="1"/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Evidence-informed TPD </a:t>
            </a:r>
            <a:endParaRPr lang="en-US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1C739B02-A900-9548-ACB1-3FDE793EBC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87624" y="1628800"/>
            <a:ext cx="8280920" cy="403244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GOOD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&amp; the TPD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context as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 basis for TPD design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Learner support very important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GOOD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teacher self-regulation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coaching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together with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others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&amp; one size does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fit all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Monitor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goal accomplishment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(not: satisfaction (only))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Only after goal accomplishment (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arathon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 something new!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2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 eaLnBrk="1" hangingPunct="1">
              <a:buAutoNum type="arabicPeriod"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eaLnBrk="1" hangingPunct="1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</p:txBody>
      </p:sp>
      <p:pic>
        <p:nvPicPr>
          <p:cNvPr id="5126" name="Afbeelding 7" descr="UT powerpoint sheet small 3.jpg">
            <a:extLst>
              <a:ext uri="{FF2B5EF4-FFF2-40B4-BE49-F238E27FC236}">
                <a16:creationId xmlns:a16="http://schemas.microsoft.com/office/drawing/2014/main" id="{D1ABDC05-F7D4-D14E-3C97-23F87F62AC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9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391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52F12-2470-6BAF-6EFB-ACE8D6128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3C9E6060-5484-4009-C4E8-DEA214C29F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FA9E35F-D6E4-6240-D875-7875A8A9CE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67001" y="2060848"/>
            <a:ext cx="7749415" cy="3509079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41E397D-68C8-19CC-8B90-6B7ECBA2A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000" y="2852936"/>
            <a:ext cx="7793797" cy="936104"/>
          </a:xfrm>
        </p:spPr>
        <p:txBody>
          <a:bodyPr/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Thank you very much for your attention!</a:t>
            </a:r>
            <a:br>
              <a:rPr lang="en-US" sz="3000" dirty="0"/>
            </a:br>
            <a:br>
              <a:rPr lang="en-US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5977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How much students learn depends of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079500" y="2051050"/>
            <a:ext cx="7802563" cy="4186262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Student characteristics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50-60%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Characteristics of school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school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organizations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peers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10-15%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 characteristics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10-15% 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b="1" dirty="0"/>
          </a:p>
          <a:p>
            <a:pPr eaLnBrk="1" hangingPunct="1"/>
            <a:endParaRPr lang="en-US" altLang="nl-NL" sz="1400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82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0" y="548680"/>
            <a:ext cx="7805738" cy="957858"/>
          </a:xfrm>
        </p:spPr>
        <p:txBody>
          <a:bodyPr/>
          <a:lstStyle/>
          <a:p>
            <a:pPr eaLnBrk="1" hangingPunct="1"/>
            <a:br>
              <a:rPr lang="en-US" altLang="nl-NL" sz="2400" dirty="0">
                <a:latin typeface="Calibri" panose="020F0502020204030204" pitchFamily="34" charset="0"/>
              </a:rPr>
            </a:br>
            <a:br>
              <a:rPr lang="en-US" altLang="nl-NL" sz="2400" dirty="0">
                <a:latin typeface="Calibri" panose="020F0502020204030204" pitchFamily="34" charset="0"/>
              </a:rPr>
            </a:br>
            <a:br>
              <a:rPr lang="en-US" altLang="nl-NL" sz="2400" dirty="0">
                <a:latin typeface="Calibri" panose="020F0502020204030204" pitchFamily="34" charset="0"/>
              </a:rPr>
            </a:br>
            <a:r>
              <a:rPr lang="en-US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 impact on student learning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079500" y="1700808"/>
            <a:ext cx="7802563" cy="4536504"/>
          </a:xfrm>
        </p:spPr>
        <p:txBody>
          <a:bodyPr/>
          <a:lstStyle/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Least effective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teacher: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0.5 grade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 gain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Most effective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teacher: 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1.5 grade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 gain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student can have (a lot of)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(bad) luck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b="1" dirty="0"/>
          </a:p>
          <a:p>
            <a:pPr eaLnBrk="1" hangingPunct="1"/>
            <a:endParaRPr lang="en-US" altLang="nl-NL" sz="1400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390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0" y="363538"/>
            <a:ext cx="7956996" cy="1143000"/>
          </a:xfrm>
        </p:spPr>
        <p:txBody>
          <a:bodyPr/>
          <a:lstStyle/>
          <a:p>
            <a:pPr lvl="0" eaLnBrk="1" hangingPunct="1"/>
            <a:br>
              <a:rPr lang="en-US" sz="2400" dirty="0"/>
            </a:br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 of basic didactic skills </a:t>
            </a:r>
            <a:endParaRPr lang="en-US" altLang="nl-NL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259633" y="5517232"/>
            <a:ext cx="7416824" cy="504056"/>
          </a:xfrm>
        </p:spPr>
        <p:txBody>
          <a:bodyPr/>
          <a:lstStyle/>
          <a:p>
            <a:pPr marL="0" indent="0">
              <a:buNone/>
            </a:pP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Complex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skills: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challenge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during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whole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career</a:t>
            </a:r>
            <a:endParaRPr lang="nl-NL" altLang="nl-NL" sz="2000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958556"/>
              </p:ext>
            </p:extLst>
          </p:nvPr>
        </p:nvGraphicFramePr>
        <p:xfrm>
          <a:off x="1259634" y="1988840"/>
          <a:ext cx="6965934" cy="3153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53570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 eaLnBrk="1" hangingPunct="1"/>
            <a:br>
              <a:rPr lang="en-US" sz="2400" dirty="0"/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So, it would be great if …</a:t>
            </a:r>
            <a:endParaRPr lang="en-US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628800"/>
            <a:ext cx="8028384" cy="4392488"/>
          </a:xfrm>
        </p:spPr>
        <p:txBody>
          <a:bodyPr/>
          <a:lstStyle/>
          <a:p>
            <a:pPr marL="0" indent="0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Sooner</a:t>
            </a:r>
            <a:r>
              <a:rPr lang="nl-NL" altLang="nl-NL" sz="22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competent</a:t>
            </a:r>
          </a:p>
          <a:p>
            <a:pPr marL="0" indent="0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Continue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grow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after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basic skills </a:t>
            </a:r>
            <a:endParaRPr lang="nl-NL" altLang="nl-NL" sz="2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nl-NL" altLang="nl-NL" sz="2200" i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nl-NL" altLang="nl-NL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master </a:t>
            </a:r>
            <a:r>
              <a:rPr lang="nl-NL" altLang="nl-NL" sz="2200" dirty="0" err="1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nl-NL" altLang="nl-NL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complex skills </a:t>
            </a:r>
            <a:r>
              <a:rPr lang="nl-NL" altLang="nl-NL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well</a:t>
            </a:r>
          </a:p>
          <a:p>
            <a:pPr marL="0" indent="0">
              <a:buNone/>
            </a:pPr>
            <a:endParaRPr lang="nl-NL" altLang="nl-NL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Minimal probability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bad luck: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 impact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variation,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higher average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teaching quality</a:t>
            </a:r>
          </a:p>
          <a:p>
            <a:pPr marL="0" indent="0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altLang="nl-NL" sz="2000" dirty="0">
                <a:latin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nl-NL" altLang="nl-NL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nl-NL" altLang="nl-NL" sz="2000" dirty="0"/>
          </a:p>
          <a:p>
            <a:endParaRPr lang="nl-NL" altLang="nl-NL" sz="2000" dirty="0"/>
          </a:p>
          <a:p>
            <a:endParaRPr lang="nl-NL" altLang="nl-NL" sz="2000" dirty="0"/>
          </a:p>
          <a:p>
            <a:endParaRPr lang="nl-NL" altLang="nl-NL" sz="2000" dirty="0"/>
          </a:p>
        </p:txBody>
      </p:sp>
      <p:pic>
        <p:nvPicPr>
          <p:cNvPr id="5126" name="Afbeelding 7" descr="UT powerpoint sheet small 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623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252D152-3D6B-4BF3-BC66-73A32B52D7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8760" y="2153250"/>
            <a:ext cx="6251512" cy="3363982"/>
          </a:xfrm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98108" indent="0">
              <a:lnSpc>
                <a:spcPct val="90000"/>
              </a:lnSpc>
              <a:spcAft>
                <a:spcPts val="450"/>
              </a:spcAft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very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relevant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</a:p>
          <a:p>
            <a:pPr marL="98108" indent="0">
              <a:lnSpc>
                <a:spcPct val="90000"/>
              </a:lnSpc>
              <a:spcAft>
                <a:spcPts val="450"/>
              </a:spcAft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8108" indent="0">
              <a:lnSpc>
                <a:spcPct val="90000"/>
              </a:lnSpc>
              <a:spcAft>
                <a:spcPts val="450"/>
              </a:spcAft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but also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expensive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&amp; time consuming.</a:t>
            </a:r>
          </a:p>
          <a:p>
            <a:pPr marL="98108" indent="0">
              <a:lnSpc>
                <a:spcPct val="90000"/>
              </a:lnSpc>
              <a:spcAft>
                <a:spcPts val="450"/>
              </a:spcAft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98108" indent="0">
              <a:lnSpc>
                <a:spcPct val="90000"/>
              </a:lnSpc>
              <a:spcAft>
                <a:spcPts val="450"/>
              </a:spcAft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And is it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effective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? </a:t>
            </a:r>
          </a:p>
          <a:p>
            <a:pPr marL="98108" indent="0">
              <a:lnSpc>
                <a:spcPct val="90000"/>
              </a:lnSpc>
              <a:spcAft>
                <a:spcPts val="450"/>
              </a:spcAft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5167BC-1318-460A-BE3F-83F3EBA9BE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5" y="721050"/>
            <a:ext cx="7805752" cy="827989"/>
          </a:xfrm>
        </p:spPr>
        <p:txBody>
          <a:bodyPr/>
          <a:lstStyle/>
          <a:p>
            <a:b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Teacher professional development thus is ...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BAAC4BD8-29BA-4CD6-BEE4-D7C5597618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.</a:t>
            </a:r>
            <a:endParaRPr lang="en-US" dirty="0"/>
          </a:p>
        </p:txBody>
      </p:sp>
      <p:pic>
        <p:nvPicPr>
          <p:cNvPr id="7" name="Picture 2" descr="Why basing self-worth on money makes you lonely - Futurity">
            <a:extLst>
              <a:ext uri="{FF2B5EF4-FFF2-40B4-BE49-F238E27FC236}">
                <a16:creationId xmlns:a16="http://schemas.microsoft.com/office/drawing/2014/main" id="{7EC91FF3-7B99-9DF6-4B88-5EF7CF30ED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105" b="2"/>
          <a:stretch/>
        </p:blipFill>
        <p:spPr bwMode="auto">
          <a:xfrm>
            <a:off x="6588224" y="2852936"/>
            <a:ext cx="2350524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82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666B56B-5911-4317-9978-C2DBDEFC0F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9FE4B1C8-BA01-4FD7-8484-E686CFD172C3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2272950427"/>
              </p:ext>
            </p:extLst>
          </p:nvPr>
        </p:nvGraphicFramePr>
        <p:xfrm>
          <a:off x="179512" y="1772817"/>
          <a:ext cx="8784975" cy="29319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itle 10">
            <a:extLst>
              <a:ext uri="{FF2B5EF4-FFF2-40B4-BE49-F238E27FC236}">
                <a16:creationId xmlns:a16="http://schemas.microsoft.com/office/drawing/2014/main" id="{9F15089F-953E-4C80-9829-2FD0F0796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624" y="1196752"/>
            <a:ext cx="7870651" cy="956497"/>
          </a:xfrm>
        </p:spPr>
        <p:txBody>
          <a:bodyPr/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Effective teacher professional development 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DB3C3A5-DD2E-F75C-B311-1746391A789A}"/>
              </a:ext>
            </a:extLst>
          </p:cNvPr>
          <p:cNvSpPr txBox="1">
            <a:spLocks/>
          </p:cNvSpPr>
          <p:nvPr/>
        </p:nvSpPr>
        <p:spPr>
          <a:xfrm>
            <a:off x="5796136" y="4509120"/>
            <a:ext cx="1656184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 Narrow" panose="020B0606020202030204" pitchFamily="34" charset="0"/>
              <a:buChar char="•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360000" algn="l" defTabSz="914400" rtl="0" eaLnBrk="1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20050" indent="-40005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+mj-lt"/>
              <a:buAutoNum type="romanLcPeriod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ts val="2500"/>
              </a:lnSpc>
              <a:spcBef>
                <a:spcPts val="0"/>
              </a:spcBef>
              <a:buFontTx/>
              <a:buNone/>
              <a:defRPr sz="2200" b="1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Tx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350" dirty="0"/>
          </a:p>
          <a:p>
            <a:endParaRPr lang="nl-NL" sz="1350" dirty="0"/>
          </a:p>
          <a:p>
            <a:endParaRPr lang="nl-NL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350" dirty="0"/>
              <a:t>(Desimone, 2009)</a:t>
            </a:r>
            <a:endParaRPr lang="nl-NL" sz="1350" dirty="0"/>
          </a:p>
        </p:txBody>
      </p:sp>
    </p:spTree>
    <p:extLst>
      <p:ext uri="{BB962C8B-B14F-4D97-AF65-F5344CB8AC3E}">
        <p14:creationId xmlns:p14="http://schemas.microsoft.com/office/powerpoint/2010/main" val="4115282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FFF28-434D-35E4-6063-F10E03408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F0D2082A-2395-A35B-7A9F-C9B49A5D1C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79500" y="363538"/>
            <a:ext cx="8029004" cy="1143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makes teacher professionalization effective? </a:t>
            </a:r>
            <a:endParaRPr lang="en-US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05879035-12A8-0061-AF2E-2A63ECF3B8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0" y="1700808"/>
            <a:ext cx="8245028" cy="4536504"/>
          </a:xfrm>
        </p:spPr>
        <p:txBody>
          <a:bodyPr/>
          <a:lstStyle/>
          <a:p>
            <a:pPr marL="457200" indent="-457200">
              <a:buAutoNum type="arabicPeriod"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Four answers: 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basic assumption from </a:t>
            </a:r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 theory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Deliberate practice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meta-analysis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TPD research</a:t>
            </a:r>
          </a:p>
          <a:p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Improvement science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AutoNum type="arabicPeriod"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b="1" dirty="0"/>
          </a:p>
          <a:p>
            <a:pPr eaLnBrk="1" hangingPunct="1"/>
            <a:endParaRPr lang="en-US" altLang="nl-NL" sz="1400" dirty="0"/>
          </a:p>
        </p:txBody>
      </p:sp>
      <p:pic>
        <p:nvPicPr>
          <p:cNvPr id="5126" name="Afbeelding 7" descr="UT powerpoint sheet small 3.jpg">
            <a:extLst>
              <a:ext uri="{FF2B5EF4-FFF2-40B4-BE49-F238E27FC236}">
                <a16:creationId xmlns:a16="http://schemas.microsoft.com/office/drawing/2014/main" id="{0FE52B1B-BA92-8BC5-2C7B-8E92407B03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3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294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build="p"/>
    </p:bldLst>
  </p:timing>
</p:sld>
</file>

<file path=ppt/theme/theme1.xml><?xml version="1.0" encoding="utf-8"?>
<a:theme xmlns:a="http://schemas.openxmlformats.org/drawingml/2006/main" name="sjabloon_wit">
  <a:themeElements>
    <a:clrScheme name="sjabloon_wit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4B233"/>
      </a:accent1>
      <a:accent2>
        <a:srgbClr val="CF0072"/>
      </a:accent2>
      <a:accent3>
        <a:srgbClr val="FFFFFF"/>
      </a:accent3>
      <a:accent4>
        <a:srgbClr val="000000"/>
      </a:accent4>
      <a:accent5>
        <a:srgbClr val="AED5AD"/>
      </a:accent5>
      <a:accent6>
        <a:srgbClr val="BB0067"/>
      </a:accent6>
      <a:hlink>
        <a:srgbClr val="FED100"/>
      </a:hlink>
      <a:folHlink>
        <a:srgbClr val="0098C3"/>
      </a:folHlink>
    </a:clrScheme>
    <a:fontScheme name="sjabloon_wit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jabloon_wi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jabloon_wi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jabloon_wi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jabloon_wi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jabloon_wi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jabloon_wi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jabloon_wi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CA440"/>
        </a:accent1>
        <a:accent2>
          <a:srgbClr val="FFD600"/>
        </a:accent2>
        <a:accent3>
          <a:srgbClr val="FFFFFF"/>
        </a:accent3>
        <a:accent4>
          <a:srgbClr val="000000"/>
        </a:accent4>
        <a:accent5>
          <a:srgbClr val="B5CFAF"/>
        </a:accent5>
        <a:accent6>
          <a:srgbClr val="E7C200"/>
        </a:accent6>
        <a:hlink>
          <a:srgbClr val="C40079"/>
        </a:hlink>
        <a:folHlink>
          <a:srgbClr val="0098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jabloon_wit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4B233"/>
        </a:accent1>
        <a:accent2>
          <a:srgbClr val="CF0072"/>
        </a:accent2>
        <a:accent3>
          <a:srgbClr val="FFFFFF"/>
        </a:accent3>
        <a:accent4>
          <a:srgbClr val="000000"/>
        </a:accent4>
        <a:accent5>
          <a:srgbClr val="AED5AD"/>
        </a:accent5>
        <a:accent6>
          <a:srgbClr val="BB0067"/>
        </a:accent6>
        <a:hlink>
          <a:srgbClr val="FED100"/>
        </a:hlink>
        <a:folHlink>
          <a:srgbClr val="0098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14576</TotalTime>
  <Words>771</Words>
  <Application>Microsoft Office PowerPoint</Application>
  <PresentationFormat>On-screen Show (4:3)</PresentationFormat>
  <Paragraphs>246</Paragraphs>
  <Slides>21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Narrow</vt:lpstr>
      <vt:lpstr>Calibri</vt:lpstr>
      <vt:lpstr>Verdana</vt:lpstr>
      <vt:lpstr>Wingdings</vt:lpstr>
      <vt:lpstr>sjabloon_wit</vt:lpstr>
      <vt:lpstr>Aangepast ontwerp</vt:lpstr>
      <vt:lpstr>Teaching quality and how optimize it</vt:lpstr>
      <vt:lpstr>I will talk about</vt:lpstr>
      <vt:lpstr>How much students learn depends of</vt:lpstr>
      <vt:lpstr>   Teacher impact on student learning</vt:lpstr>
      <vt:lpstr>  Development of basic didactic skills </vt:lpstr>
      <vt:lpstr> So, it would be great if …</vt:lpstr>
      <vt:lpstr> Teacher professional development thus is ...</vt:lpstr>
      <vt:lpstr>Effective teacher professional development </vt:lpstr>
      <vt:lpstr>What makes teacher professionalization effective? </vt:lpstr>
      <vt:lpstr>Answer 1 from learning theory:  do these 4 match?</vt:lpstr>
      <vt:lpstr>Answer 2: Deliberate practice -&gt; what leads to exceptional performance?</vt:lpstr>
      <vt:lpstr>Principles Deliberate Practice</vt:lpstr>
      <vt:lpstr>Principles Deliberate Practice</vt:lpstr>
      <vt:lpstr>Answer 3: meta analysis effective TPD </vt:lpstr>
      <vt:lpstr> Results meta analysis</vt:lpstr>
      <vt:lpstr>More effective if more of these 4                              </vt:lpstr>
      <vt:lpstr>Answer 4: Improvement Science  </vt:lpstr>
      <vt:lpstr> Nice, but what to do with these 4 answers for evidence-based, effective TPD?         </vt:lpstr>
      <vt:lpstr> Evidence-informed TPD </vt:lpstr>
      <vt:lpstr> Evidence-informed TPD </vt:lpstr>
      <vt:lpstr>Thank you very much for your attention!  </vt:lpstr>
    </vt:vector>
  </TitlesOfParts>
  <Company>University of Twente - ICTS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Classroom Observation Systems</dc:title>
  <dc:creator>Dobbelaer, M.J. (GW)</dc:creator>
  <cp:lastModifiedBy>Visscher, Adrie (UT-BMS)</cp:lastModifiedBy>
  <cp:revision>624</cp:revision>
  <cp:lastPrinted>2017-05-08T14:32:46Z</cp:lastPrinted>
  <dcterms:created xsi:type="dcterms:W3CDTF">2015-05-12T08:09:47Z</dcterms:created>
  <dcterms:modified xsi:type="dcterms:W3CDTF">2026-03-18T15:51:03Z</dcterms:modified>
</cp:coreProperties>
</file>